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66"/>
  </p:notesMasterIdLst>
  <p:handoutMasterIdLst>
    <p:handoutMasterId r:id="rId67"/>
  </p:handoutMasterIdLst>
  <p:sldIdLst>
    <p:sldId id="288" r:id="rId4"/>
    <p:sldId id="257" r:id="rId5"/>
    <p:sldId id="264" r:id="rId6"/>
    <p:sldId id="304" r:id="rId7"/>
    <p:sldId id="305" r:id="rId8"/>
    <p:sldId id="307" r:id="rId9"/>
    <p:sldId id="306" r:id="rId10"/>
    <p:sldId id="308" r:id="rId11"/>
    <p:sldId id="310" r:id="rId12"/>
    <p:sldId id="311" r:id="rId13"/>
    <p:sldId id="317" r:id="rId14"/>
    <p:sldId id="314" r:id="rId15"/>
    <p:sldId id="315" r:id="rId16"/>
    <p:sldId id="316" r:id="rId17"/>
    <p:sldId id="318" r:id="rId18"/>
    <p:sldId id="319" r:id="rId19"/>
    <p:sldId id="324" r:id="rId20"/>
    <p:sldId id="325" r:id="rId21"/>
    <p:sldId id="326" r:id="rId22"/>
    <p:sldId id="407" r:id="rId23"/>
    <p:sldId id="328" r:id="rId24"/>
    <p:sldId id="330" r:id="rId25"/>
    <p:sldId id="378" r:id="rId26"/>
    <p:sldId id="379" r:id="rId27"/>
    <p:sldId id="331" r:id="rId28"/>
    <p:sldId id="332" r:id="rId29"/>
    <p:sldId id="335" r:id="rId30"/>
    <p:sldId id="333" r:id="rId31"/>
    <p:sldId id="334" r:id="rId32"/>
    <p:sldId id="340" r:id="rId33"/>
    <p:sldId id="339" r:id="rId34"/>
    <p:sldId id="341" r:id="rId35"/>
    <p:sldId id="342" r:id="rId36"/>
    <p:sldId id="351" r:id="rId37"/>
    <p:sldId id="348" r:id="rId38"/>
    <p:sldId id="350" r:id="rId39"/>
    <p:sldId id="343" r:id="rId40"/>
    <p:sldId id="353" r:id="rId41"/>
    <p:sldId id="352" r:id="rId42"/>
    <p:sldId id="354" r:id="rId43"/>
    <p:sldId id="355" r:id="rId44"/>
    <p:sldId id="356" r:id="rId45"/>
    <p:sldId id="369" r:id="rId46"/>
    <p:sldId id="358" r:id="rId47"/>
    <p:sldId id="357" r:id="rId48"/>
    <p:sldId id="359" r:id="rId49"/>
    <p:sldId id="377" r:id="rId50"/>
    <p:sldId id="344" r:id="rId51"/>
    <p:sldId id="347" r:id="rId52"/>
    <p:sldId id="440" r:id="rId53"/>
    <p:sldId id="439" r:id="rId54"/>
    <p:sldId id="366" r:id="rId55"/>
    <p:sldId id="441" r:id="rId56"/>
    <p:sldId id="442" r:id="rId57"/>
    <p:sldId id="443" r:id="rId58"/>
    <p:sldId id="445" r:id="rId59"/>
    <p:sldId id="448" r:id="rId60"/>
    <p:sldId id="447" r:id="rId61"/>
    <p:sldId id="446" r:id="rId62"/>
    <p:sldId id="449" r:id="rId63"/>
    <p:sldId id="444" r:id="rId64"/>
    <p:sldId id="309" r:id="rId65"/>
  </p:sldIdLst>
  <p:sldSz cx="9144000" cy="6858000" type="screen4x3"/>
  <p:notesSz cx="6834505" cy="9979025"/>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CCFFFF"/>
    <a:srgbClr val="FFCCFF"/>
    <a:srgbClr val="CC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309"/>
    <p:restoredTop sz="98854"/>
  </p:normalViewPr>
  <p:slideViewPr>
    <p:cSldViewPr showGuides="1">
      <p:cViewPr varScale="1">
        <p:scale>
          <a:sx n="74" d="100"/>
          <a:sy n="74" d="100"/>
        </p:scale>
        <p:origin x="712" y="52"/>
      </p:cViewPr>
      <p:guideLst>
        <p:guide orient="horz" pos="2194"/>
        <p:guide pos="2856"/>
      </p:guideLst>
    </p:cSldViewPr>
  </p:slideViewPr>
  <p:outlineViewPr>
    <p:cViewPr>
      <p:scale>
        <a:sx n="33" d="100"/>
        <a:sy n="33" d="100"/>
      </p:scale>
      <p:origin x="0" y="0"/>
    </p:cViewPr>
  </p:outlin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notesMaster" Target="notesMasters/notes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40.wmf"/><Relationship Id="rId4" Type="http://schemas.openxmlformats.org/officeDocument/2006/relationships/image" Target="../media/image39.wmf"/><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76.wmf"/><Relationship Id="rId3" Type="http://schemas.openxmlformats.org/officeDocument/2006/relationships/image" Target="../media/image74.wmf"/><Relationship Id="rId2" Type="http://schemas.openxmlformats.org/officeDocument/2006/relationships/image" Target="../media/image70.wmf"/><Relationship Id="rId1" Type="http://schemas.openxmlformats.org/officeDocument/2006/relationships/image" Target="../media/image6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24.wmf"/><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0418" name="Rectangle 2"/>
          <p:cNvSpPr>
            <a:spLocks noGrp="1" noChangeArrowheads="1"/>
          </p:cNvSpPr>
          <p:nvPr>
            <p:ph type="hdr" sz="quarter"/>
          </p:nvPr>
        </p:nvSpPr>
        <p:spPr bwMode="auto">
          <a:xfrm>
            <a:off x="0" y="0"/>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19" name="Rectangle 3"/>
          <p:cNvSpPr>
            <a:spLocks noGrp="1" noChangeArrowheads="1"/>
          </p:cNvSpPr>
          <p:nvPr>
            <p:ph type="dt" sz="quarter" idx="1"/>
          </p:nvPr>
        </p:nvSpPr>
        <p:spPr bwMode="auto">
          <a:xfrm>
            <a:off x="3871913" y="0"/>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20" name="Rectangle 4"/>
          <p:cNvSpPr>
            <a:spLocks noGrp="1" noChangeArrowheads="1"/>
          </p:cNvSpPr>
          <p:nvPr>
            <p:ph type="ftr" sz="quarter" idx="2"/>
          </p:nvPr>
        </p:nvSpPr>
        <p:spPr bwMode="auto">
          <a:xfrm>
            <a:off x="0" y="9478963"/>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21" name="Rectangle 5"/>
          <p:cNvSpPr>
            <a:spLocks noGrp="1" noChangeArrowheads="1"/>
          </p:cNvSpPr>
          <p:nvPr>
            <p:ph type="sldNum" sz="quarter" idx="3"/>
          </p:nvPr>
        </p:nvSpPr>
        <p:spPr bwMode="auto">
          <a:xfrm>
            <a:off x="3871913" y="9478963"/>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1B592BEE-7E72-409A-96A4-537B2FE240B0}"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626" name="Rectangle 2"/>
          <p:cNvSpPr>
            <a:spLocks noGrp="1" noChangeArrowheads="1"/>
          </p:cNvSpPr>
          <p:nvPr>
            <p:ph type="hdr" sz="quarter"/>
          </p:nvPr>
        </p:nvSpPr>
        <p:spPr bwMode="auto">
          <a:xfrm>
            <a:off x="0" y="0"/>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27" name="Rectangle 3"/>
          <p:cNvSpPr>
            <a:spLocks noGrp="1" noChangeArrowheads="1"/>
          </p:cNvSpPr>
          <p:nvPr>
            <p:ph type="dt" idx="1"/>
          </p:nvPr>
        </p:nvSpPr>
        <p:spPr bwMode="auto">
          <a:xfrm>
            <a:off x="3871913" y="0"/>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Rot="1" noTextEdit="1"/>
          </p:cNvSpPr>
          <p:nvPr>
            <p:ph type="sldImg"/>
          </p:nvPr>
        </p:nvSpPr>
        <p:spPr>
          <a:xfrm>
            <a:off x="922338" y="747713"/>
            <a:ext cx="4991100" cy="3743325"/>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684213" y="4740275"/>
            <a:ext cx="5467350" cy="449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30" name="Rectangle 6"/>
          <p:cNvSpPr>
            <a:spLocks noGrp="1" noChangeArrowheads="1"/>
          </p:cNvSpPr>
          <p:nvPr>
            <p:ph type="ftr" sz="quarter" idx="4"/>
          </p:nvPr>
        </p:nvSpPr>
        <p:spPr bwMode="auto">
          <a:xfrm>
            <a:off x="0" y="9478963"/>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31" name="Rectangle 7"/>
          <p:cNvSpPr>
            <a:spLocks noGrp="1" noChangeArrowheads="1"/>
          </p:cNvSpPr>
          <p:nvPr>
            <p:ph type="sldNum" sz="quarter" idx="5"/>
          </p:nvPr>
        </p:nvSpPr>
        <p:spPr bwMode="auto">
          <a:xfrm>
            <a:off x="3871913" y="9478963"/>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D1FF4001-0FD4-43DD-9D9E-21324F55A16A}"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457200" y="16002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457200" y="16002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26.xml"/><Relationship Id="rId7" Type="http://schemas.openxmlformats.org/officeDocument/2006/relationships/tags" Target="../tags/tag11.xml"/><Relationship Id="rId6" Type="http://schemas.openxmlformats.org/officeDocument/2006/relationships/image" Target="../media/image16.wmf"/><Relationship Id="rId5" Type="http://schemas.openxmlformats.org/officeDocument/2006/relationships/oleObject" Target="../embeddings/oleObject11.bin"/><Relationship Id="rId4" Type="http://schemas.openxmlformats.org/officeDocument/2006/relationships/image" Target="../media/image15.wmf"/><Relationship Id="rId3" Type="http://schemas.openxmlformats.org/officeDocument/2006/relationships/oleObject" Target="../embeddings/oleObject10.bin"/><Relationship Id="rId2" Type="http://schemas.openxmlformats.org/officeDocument/2006/relationships/image" Target="../media/image14.wmf"/><Relationship Id="rId1"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12.xml"/><Relationship Id="rId3" Type="http://schemas.openxmlformats.org/officeDocument/2006/relationships/tags" Target="../tags/tag12.xml"/><Relationship Id="rId2" Type="http://schemas.openxmlformats.org/officeDocument/2006/relationships/image" Target="../media/image17.wmf"/><Relationship Id="rId1" Type="http://schemas.openxmlformats.org/officeDocument/2006/relationships/oleObject" Target="../embeddings/oleObject12.bin"/></Relationships>
</file>

<file path=ppt/slides/_rels/slide12.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12.xml"/><Relationship Id="rId7" Type="http://schemas.openxmlformats.org/officeDocument/2006/relationships/tags" Target="../tags/tag13.xml"/><Relationship Id="rId6" Type="http://schemas.openxmlformats.org/officeDocument/2006/relationships/image" Target="../media/image20.wmf"/><Relationship Id="rId5" Type="http://schemas.openxmlformats.org/officeDocument/2006/relationships/oleObject" Target="../embeddings/oleObject15.bin"/><Relationship Id="rId4" Type="http://schemas.openxmlformats.org/officeDocument/2006/relationships/image" Target="../media/image19.wmf"/><Relationship Id="rId3" Type="http://schemas.openxmlformats.org/officeDocument/2006/relationships/oleObject" Target="../embeddings/oleObject14.bin"/><Relationship Id="rId2" Type="http://schemas.openxmlformats.org/officeDocument/2006/relationships/image" Target="../media/image18.emf"/><Relationship Id="rId1"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24.wmf"/><Relationship Id="rId7" Type="http://schemas.openxmlformats.org/officeDocument/2006/relationships/oleObject" Target="../embeddings/oleObject19.bin"/><Relationship Id="rId6" Type="http://schemas.openxmlformats.org/officeDocument/2006/relationships/image" Target="../media/image23.wmf"/><Relationship Id="rId5" Type="http://schemas.openxmlformats.org/officeDocument/2006/relationships/oleObject" Target="../embeddings/oleObject18.bin"/><Relationship Id="rId4" Type="http://schemas.openxmlformats.org/officeDocument/2006/relationships/image" Target="../media/image22.wmf"/><Relationship Id="rId3" Type="http://schemas.openxmlformats.org/officeDocument/2006/relationships/oleObject" Target="../embeddings/oleObject17.bin"/><Relationship Id="rId2" Type="http://schemas.openxmlformats.org/officeDocument/2006/relationships/image" Target="../media/image21.wmf"/><Relationship Id="rId11" Type="http://schemas.openxmlformats.org/officeDocument/2006/relationships/vmlDrawing" Target="../drawings/vmlDrawing9.vml"/><Relationship Id="rId10" Type="http://schemas.openxmlformats.org/officeDocument/2006/relationships/slideLayout" Target="../slideLayouts/slideLayout12.xml"/><Relationship Id="rId1"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12.xml"/><Relationship Id="rId3" Type="http://schemas.openxmlformats.org/officeDocument/2006/relationships/tags" Target="../tags/tag18.xml"/><Relationship Id="rId2" Type="http://schemas.openxmlformats.org/officeDocument/2006/relationships/image" Target="../media/image25.wmf"/><Relationship Id="rId1" Type="http://schemas.openxmlformats.org/officeDocument/2006/relationships/oleObject" Target="../embeddings/oleObject20.bin"/></Relationships>
</file>

<file path=ppt/slides/_rels/slide18.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image" Target="../media/image29.wmf"/><Relationship Id="rId7" Type="http://schemas.openxmlformats.org/officeDocument/2006/relationships/oleObject" Target="../embeddings/oleObject24.bin"/><Relationship Id="rId6" Type="http://schemas.openxmlformats.org/officeDocument/2006/relationships/image" Target="../media/image28.wmf"/><Relationship Id="rId5" Type="http://schemas.openxmlformats.org/officeDocument/2006/relationships/oleObject" Target="../embeddings/oleObject23.bin"/><Relationship Id="rId4" Type="http://schemas.openxmlformats.org/officeDocument/2006/relationships/image" Target="../media/image27.wmf"/><Relationship Id="rId3" Type="http://schemas.openxmlformats.org/officeDocument/2006/relationships/oleObject" Target="../embeddings/oleObject22.bin"/><Relationship Id="rId2" Type="http://schemas.openxmlformats.org/officeDocument/2006/relationships/image" Target="../media/image26.wmf"/><Relationship Id="rId11" Type="http://schemas.openxmlformats.org/officeDocument/2006/relationships/vmlDrawing" Target="../drawings/vmlDrawing11.vml"/><Relationship Id="rId10" Type="http://schemas.openxmlformats.org/officeDocument/2006/relationships/slideLayout" Target="../slideLayouts/slideLayout12.xml"/><Relationship Id="rId1" Type="http://schemas.openxmlformats.org/officeDocument/2006/relationships/oleObject" Target="../embeddings/oleObject21.bin"/></Relationships>
</file>

<file path=ppt/slides/_rels/slide19.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image" Target="../media/image33.wmf"/><Relationship Id="rId7" Type="http://schemas.openxmlformats.org/officeDocument/2006/relationships/oleObject" Target="../embeddings/oleObject28.bin"/><Relationship Id="rId6" Type="http://schemas.openxmlformats.org/officeDocument/2006/relationships/image" Target="../media/image32.wmf"/><Relationship Id="rId5" Type="http://schemas.openxmlformats.org/officeDocument/2006/relationships/oleObject" Target="../embeddings/oleObject27.bin"/><Relationship Id="rId4" Type="http://schemas.openxmlformats.org/officeDocument/2006/relationships/image" Target="../media/image31.wmf"/><Relationship Id="rId3" Type="http://schemas.openxmlformats.org/officeDocument/2006/relationships/oleObject" Target="../embeddings/oleObject26.bin"/><Relationship Id="rId2" Type="http://schemas.openxmlformats.org/officeDocument/2006/relationships/image" Target="../media/image30.wmf"/><Relationship Id="rId11" Type="http://schemas.openxmlformats.org/officeDocument/2006/relationships/vmlDrawing" Target="../drawings/vmlDrawing12.vml"/><Relationship Id="rId10" Type="http://schemas.openxmlformats.org/officeDocument/2006/relationships/slideLayout" Target="../slideLayouts/slideLayout12.xml"/><Relationship Id="rId1" Type="http://schemas.openxmlformats.org/officeDocument/2006/relationships/oleObject" Target="../embeddings/oleObject25.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12.xml"/><Relationship Id="rId5" Type="http://schemas.openxmlformats.org/officeDocument/2006/relationships/tags" Target="../tags/tag22.xml"/><Relationship Id="rId4" Type="http://schemas.openxmlformats.org/officeDocument/2006/relationships/image" Target="../media/image35.wmf"/><Relationship Id="rId3" Type="http://schemas.openxmlformats.org/officeDocument/2006/relationships/oleObject" Target="../embeddings/oleObject29.bin"/><Relationship Id="rId2" Type="http://schemas.openxmlformats.org/officeDocument/2006/relationships/image" Target="../media/image34.png"/><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39.wmf"/><Relationship Id="rId7" Type="http://schemas.openxmlformats.org/officeDocument/2006/relationships/oleObject" Target="../embeddings/oleObject33.bin"/><Relationship Id="rId6" Type="http://schemas.openxmlformats.org/officeDocument/2006/relationships/image" Target="../media/image38.wmf"/><Relationship Id="rId5" Type="http://schemas.openxmlformats.org/officeDocument/2006/relationships/oleObject" Target="../embeddings/oleObject32.bin"/><Relationship Id="rId4" Type="http://schemas.openxmlformats.org/officeDocument/2006/relationships/image" Target="../media/image37.wmf"/><Relationship Id="rId3" Type="http://schemas.openxmlformats.org/officeDocument/2006/relationships/oleObject" Target="../embeddings/oleObject31.bin"/><Relationship Id="rId2" Type="http://schemas.openxmlformats.org/officeDocument/2006/relationships/image" Target="../media/image36.wmf"/><Relationship Id="rId13" Type="http://schemas.openxmlformats.org/officeDocument/2006/relationships/vmlDrawing" Target="../drawings/vmlDrawing14.vml"/><Relationship Id="rId12" Type="http://schemas.openxmlformats.org/officeDocument/2006/relationships/slideLayout" Target="../slideLayouts/slideLayout12.xml"/><Relationship Id="rId11" Type="http://schemas.openxmlformats.org/officeDocument/2006/relationships/tags" Target="../tags/tag23.xml"/><Relationship Id="rId10" Type="http://schemas.openxmlformats.org/officeDocument/2006/relationships/image" Target="../media/image40.wmf"/><Relationship Id="rId1" Type="http://schemas.openxmlformats.org/officeDocument/2006/relationships/oleObject" Target="../embeddings/oleObject30.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5.xml"/><Relationship Id="rId2" Type="http://schemas.openxmlformats.org/officeDocument/2006/relationships/image" Target="../media/image43.png"/><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6.xml"/><Relationship Id="rId2" Type="http://schemas.openxmlformats.org/officeDocument/2006/relationships/image" Target="../media/image45.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7" Type="http://schemas.openxmlformats.org/officeDocument/2006/relationships/vmlDrawing" Target="../drawings/vmlDrawing15.vml"/><Relationship Id="rId6" Type="http://schemas.openxmlformats.org/officeDocument/2006/relationships/slideLayout" Target="../slideLayouts/slideLayout12.xml"/><Relationship Id="rId5" Type="http://schemas.openxmlformats.org/officeDocument/2006/relationships/tags" Target="../tags/tag28.xml"/><Relationship Id="rId4" Type="http://schemas.openxmlformats.org/officeDocument/2006/relationships/image" Target="../media/image47.wmf"/><Relationship Id="rId3" Type="http://schemas.openxmlformats.org/officeDocument/2006/relationships/oleObject" Target="../embeddings/oleObject35.bin"/><Relationship Id="rId2" Type="http://schemas.openxmlformats.org/officeDocument/2006/relationships/image" Target="../media/image46.png"/><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9.xml"/><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0.xml"/><Relationship Id="rId2" Type="http://schemas.openxmlformats.org/officeDocument/2006/relationships/image" Target="../media/image50.png"/><Relationship Id="rId1"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3.xml"/><Relationship Id="rId1" Type="http://schemas.openxmlformats.org/officeDocument/2006/relationships/image" Target="../media/image52.png"/></Relationships>
</file>

<file path=ppt/slides/_rels/slide31.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slideLayout" Target="../slideLayouts/slideLayout12.xml"/><Relationship Id="rId5" Type="http://schemas.openxmlformats.org/officeDocument/2006/relationships/tags" Target="../tags/tag34.xml"/><Relationship Id="rId4" Type="http://schemas.openxmlformats.org/officeDocument/2006/relationships/image" Target="../media/image55.wmf"/><Relationship Id="rId3" Type="http://schemas.openxmlformats.org/officeDocument/2006/relationships/oleObject" Target="../embeddings/oleObject36.bin"/><Relationship Id="rId2" Type="http://schemas.openxmlformats.org/officeDocument/2006/relationships/image" Target="../media/image54.png"/><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5.xml"/><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7.xml"/><Relationship Id="rId1"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image" Target="../media/image59.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9.xml"/><Relationship Id="rId2" Type="http://schemas.openxmlformats.org/officeDocument/2006/relationships/image" Target="../media/image61.png"/><Relationship Id="rId1"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0.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1.xml"/><Relationship Id="rId1" Type="http://schemas.openxmlformats.org/officeDocument/2006/relationships/image" Target="../media/image6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2.xml"/><Relationship Id="rId2" Type="http://schemas.openxmlformats.org/officeDocument/2006/relationships/image" Target="../media/image64.png"/><Relationship Id="rId1"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26.xml"/><Relationship Id="rId6"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3.xml"/><Relationship Id="rId2" Type="http://schemas.openxmlformats.org/officeDocument/2006/relationships/image" Target="../media/image66.png"/><Relationship Id="rId1"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5.xml"/><Relationship Id="rId1" Type="http://schemas.openxmlformats.org/officeDocument/2006/relationships/image" Target="../media/image68.png"/></Relationships>
</file>

<file path=ppt/slides/_rels/slide43.xml.rels><?xml version="1.0" encoding="UTF-8" standalone="yes"?>
<Relationships xmlns="http://schemas.openxmlformats.org/package/2006/relationships"><Relationship Id="rId9" Type="http://schemas.openxmlformats.org/officeDocument/2006/relationships/image" Target="../media/image74.wmf"/><Relationship Id="rId8" Type="http://schemas.openxmlformats.org/officeDocument/2006/relationships/oleObject" Target="../embeddings/oleObject39.bin"/><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wmf"/><Relationship Id="rId3" Type="http://schemas.openxmlformats.org/officeDocument/2006/relationships/oleObject" Target="../embeddings/oleObject38.bin"/><Relationship Id="rId2" Type="http://schemas.openxmlformats.org/officeDocument/2006/relationships/image" Target="../media/image69.wmf"/><Relationship Id="rId14" Type="http://schemas.openxmlformats.org/officeDocument/2006/relationships/vmlDrawing" Target="../drawings/vmlDrawing17.vml"/><Relationship Id="rId13" Type="http://schemas.openxmlformats.org/officeDocument/2006/relationships/slideLayout" Target="../slideLayouts/slideLayout2.xml"/><Relationship Id="rId12" Type="http://schemas.openxmlformats.org/officeDocument/2006/relationships/image" Target="../media/image76.wmf"/><Relationship Id="rId11" Type="http://schemas.openxmlformats.org/officeDocument/2006/relationships/oleObject" Target="../embeddings/oleObject40.bin"/><Relationship Id="rId10" Type="http://schemas.openxmlformats.org/officeDocument/2006/relationships/image" Target="../media/image75.png"/><Relationship Id="rId1" Type="http://schemas.openxmlformats.org/officeDocument/2006/relationships/oleObject" Target="../embeddings/oleObject37.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image" Target="../media/image77.png"/></Relationships>
</file>

<file path=ppt/slides/_rels/slide45.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slideLayout" Target="../slideLayouts/slideLayout12.xml"/><Relationship Id="rId3" Type="http://schemas.openxmlformats.org/officeDocument/2006/relationships/tags" Target="../tags/tag47.xml"/><Relationship Id="rId2" Type="http://schemas.openxmlformats.org/officeDocument/2006/relationships/image" Target="../media/image78.wmf"/><Relationship Id="rId1" Type="http://schemas.openxmlformats.org/officeDocument/2006/relationships/oleObject" Target="../embeddings/oleObject41.bin"/></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8.xml"/><Relationship Id="rId2" Type="http://schemas.openxmlformats.org/officeDocument/2006/relationships/image" Target="../media/image80.png"/><Relationship Id="rId1" Type="http://schemas.openxmlformats.org/officeDocument/2006/relationships/image" Target="../media/image79.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9.xml"/><Relationship Id="rId2" Type="http://schemas.openxmlformats.org/officeDocument/2006/relationships/image" Target="../media/image82.png"/><Relationship Id="rId1" Type="http://schemas.openxmlformats.org/officeDocument/2006/relationships/image" Target="../media/image81.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51.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tags" Target="../tags/tag50.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52.xml"/><Relationship Id="rId2" Type="http://schemas.openxmlformats.org/officeDocument/2006/relationships/image" Target="../media/image86.png"/><Relationship Id="rId1" Type="http://schemas.openxmlformats.org/officeDocument/2006/relationships/image" Target="../media/image85.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tags" Target="../tags/tag6.xml"/><Relationship Id="rId4" Type="http://schemas.openxmlformats.org/officeDocument/2006/relationships/image" Target="../media/image6.png"/><Relationship Id="rId3" Type="http://schemas.openxmlformats.org/officeDocument/2006/relationships/tags" Target="../tags/tag5.xml"/><Relationship Id="rId2" Type="http://schemas.openxmlformats.org/officeDocument/2006/relationships/image" Target="../media/image5.png"/><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3.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54.xml"/><Relationship Id="rId2" Type="http://schemas.openxmlformats.org/officeDocument/2006/relationships/image" Target="../media/image88.png"/><Relationship Id="rId1" Type="http://schemas.openxmlformats.org/officeDocument/2006/relationships/image" Target="../media/image8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5.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58.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tags" Target="../tags/tag57.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59.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60.xml"/><Relationship Id="rId2" Type="http://schemas.openxmlformats.org/officeDocument/2006/relationships/image" Target="../media/image96.png"/><Relationship Id="rId1" Type="http://schemas.openxmlformats.org/officeDocument/2006/relationships/image" Target="../media/image95.png"/></Relationships>
</file>

<file path=ppt/slides/_rels/slide57.xml.rels><?xml version="1.0" encoding="UTF-8" standalone="yes"?>
<Relationships xmlns="http://schemas.openxmlformats.org/package/2006/relationships"><Relationship Id="rId6" Type="http://schemas.openxmlformats.org/officeDocument/2006/relationships/vmlDrawing" Target="../drawings/vmlDrawing19.vml"/><Relationship Id="rId5" Type="http://schemas.openxmlformats.org/officeDocument/2006/relationships/slideLayout" Target="../slideLayouts/slideLayout12.xml"/><Relationship Id="rId4" Type="http://schemas.openxmlformats.org/officeDocument/2006/relationships/tags" Target="../tags/tag61.xml"/><Relationship Id="rId3" Type="http://schemas.openxmlformats.org/officeDocument/2006/relationships/image" Target="../media/image98.wmf"/><Relationship Id="rId2" Type="http://schemas.openxmlformats.org/officeDocument/2006/relationships/oleObject" Target="../embeddings/oleObject42.bin"/><Relationship Id="rId1" Type="http://schemas.openxmlformats.org/officeDocument/2006/relationships/image" Target="../media/image97.png"/></Relationships>
</file>

<file path=ppt/slides/_rels/slide58.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12.xml"/><Relationship Id="rId4" Type="http://schemas.openxmlformats.org/officeDocument/2006/relationships/tags" Target="../tags/tag62.xml"/><Relationship Id="rId3" Type="http://schemas.openxmlformats.org/officeDocument/2006/relationships/image" Target="../media/image100.wmf"/><Relationship Id="rId2" Type="http://schemas.openxmlformats.org/officeDocument/2006/relationships/oleObject" Target="../embeddings/oleObject43.bin"/><Relationship Id="rId1" Type="http://schemas.openxmlformats.org/officeDocument/2006/relationships/image" Target="../media/image99.png"/></Relationships>
</file>

<file path=ppt/slides/_rels/slide59.xml.rels><?xml version="1.0" encoding="UTF-8" standalone="yes"?>
<Relationships xmlns="http://schemas.openxmlformats.org/package/2006/relationships"><Relationship Id="rId8" Type="http://schemas.openxmlformats.org/officeDocument/2006/relationships/vmlDrawing" Target="../drawings/vmlDrawing21.vml"/><Relationship Id="rId7" Type="http://schemas.openxmlformats.org/officeDocument/2006/relationships/slideLayout" Target="../slideLayouts/slideLayout12.xml"/><Relationship Id="rId6" Type="http://schemas.openxmlformats.org/officeDocument/2006/relationships/tags" Target="../tags/tag63.xml"/><Relationship Id="rId5" Type="http://schemas.openxmlformats.org/officeDocument/2006/relationships/image" Target="../media/image104.wmf"/><Relationship Id="rId4" Type="http://schemas.openxmlformats.org/officeDocument/2006/relationships/oleObject" Target="../embeddings/oleObject44.bin"/><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6.xml"/><Relationship Id="rId3" Type="http://schemas.openxmlformats.org/officeDocument/2006/relationships/tags" Target="../tags/tag7.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64.xml"/><Relationship Id="rId2" Type="http://schemas.openxmlformats.org/officeDocument/2006/relationships/image" Target="../media/image106.png"/><Relationship Id="rId1"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image" Target="../media/image10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66.xml"/></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6.xml"/><Relationship Id="rId3" Type="http://schemas.openxmlformats.org/officeDocument/2006/relationships/tags" Target="../tags/tag8.xml"/><Relationship Id="rId2" Type="http://schemas.openxmlformats.org/officeDocument/2006/relationships/image" Target="../media/image8.wmf"/><Relationship Id="rId1"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26.xml"/><Relationship Id="rId7" Type="http://schemas.openxmlformats.org/officeDocument/2006/relationships/tags" Target="../tags/tag9.x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 Id="rId3" Type="http://schemas.openxmlformats.org/officeDocument/2006/relationships/oleObject" Target="../embeddings/oleObject5.bin"/><Relationship Id="rId2" Type="http://schemas.openxmlformats.org/officeDocument/2006/relationships/image" Target="../media/image9.wmf"/><Relationship Id="rId1"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26.xml"/><Relationship Id="rId5" Type="http://schemas.openxmlformats.org/officeDocument/2006/relationships/tags" Target="../tags/tag10.xml"/><Relationship Id="rId4" Type="http://schemas.openxmlformats.org/officeDocument/2006/relationships/image" Target="../media/image13.wmf"/><Relationship Id="rId3" Type="http://schemas.openxmlformats.org/officeDocument/2006/relationships/oleObject" Target="../embeddings/oleObject8.bin"/><Relationship Id="rId2" Type="http://schemas.openxmlformats.org/officeDocument/2006/relationships/image" Target="../media/image12.wmf"/><Relationship Id="rId1"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4098" name="Rectangle 2"/>
          <p:cNvSpPr>
            <a:spLocks noGrp="1"/>
          </p:cNvSpPr>
          <p:nvPr>
            <p:ph type="ctrTitle"/>
          </p:nvPr>
        </p:nvSpPr>
        <p:spPr>
          <a:xfrm>
            <a:off x="609600" y="1901825"/>
            <a:ext cx="8077200" cy="1470025"/>
          </a:xfrm>
        </p:spPr>
        <p:txBody>
          <a:bodyPr vert="horz" wrap="square" lIns="91440" tIns="45720" rIns="91440" bIns="45720" anchor="ctr" anchorCtr="0"/>
          <a:p>
            <a:pPr eaLnBrk="1" hangingPunct="1">
              <a:buClrTx/>
              <a:buSzTx/>
              <a:buFontTx/>
            </a:pPr>
            <a:r>
              <a:rPr lang="zh-CN" sz="4400" b="1" kern="1200" dirty="0">
                <a:latin typeface="隶书" panose="02010509060101010101" pitchFamily="49" charset="-122"/>
                <a:ea typeface="隶书" panose="02010509060101010101" pitchFamily="49" charset="-122"/>
                <a:cs typeface="+mj-cs"/>
              </a:rPr>
              <a:t>PSINS</a:t>
            </a:r>
            <a:r>
              <a:rPr lang="zh-CN" sz="5400" b="1" kern="1200" dirty="0">
                <a:latin typeface="隶书" panose="02010509060101010101" pitchFamily="49" charset="-122"/>
                <a:ea typeface="隶书" panose="02010509060101010101" pitchFamily="49" charset="-122"/>
                <a:cs typeface="+mj-cs"/>
              </a:rPr>
              <a:t>工具箱</a:t>
            </a:r>
            <a:r>
              <a:rPr lang="zh-CN" altLang="zh-CN" sz="5400" b="1" kern="1200" dirty="0">
                <a:latin typeface="隶书" panose="02010509060101010101" pitchFamily="49" charset="-122"/>
                <a:ea typeface="隶书" panose="02010509060101010101" pitchFamily="49" charset="-122"/>
                <a:cs typeface="+mj-cs"/>
              </a:rPr>
              <a:t>入门与详解</a:t>
            </a:r>
            <a:endParaRPr lang="zh-CN" altLang="zh-CN" sz="5400" b="1" kern="1200" dirty="0">
              <a:latin typeface="隶书" panose="02010509060101010101" pitchFamily="49" charset="-122"/>
              <a:ea typeface="隶书" panose="02010509060101010101" pitchFamily="49" charset="-122"/>
              <a:cs typeface="+mj-cs"/>
            </a:endParaRPr>
          </a:p>
        </p:txBody>
      </p:sp>
      <p:sp>
        <p:nvSpPr>
          <p:cNvPr id="4099" name="Rectangle 3"/>
          <p:cNvSpPr>
            <a:spLocks noGrp="1"/>
          </p:cNvSpPr>
          <p:nvPr>
            <p:ph type="subTitle" idx="1"/>
          </p:nvPr>
        </p:nvSpPr>
        <p:spPr>
          <a:xfrm>
            <a:off x="1447800" y="3200400"/>
            <a:ext cx="6400800" cy="1295400"/>
          </a:xfrm>
        </p:spPr>
        <p:txBody>
          <a:bodyPr vert="horz" wrap="square" lIns="91440" tIns="45720" rIns="91440" bIns="45720" anchor="t" anchorCtr="0"/>
          <a:p>
            <a:pPr eaLnBrk="1" hangingPunct="1">
              <a:buClrTx/>
              <a:buSzTx/>
              <a:buFontTx/>
            </a:pPr>
            <a:r>
              <a:rPr lang="zh-CN" altLang="en-US" kern="1200" dirty="0">
                <a:latin typeface="楷体" panose="02010609060101010101" pitchFamily="49" charset="-122"/>
                <a:ea typeface="楷体" panose="02010609060101010101" pitchFamily="49" charset="-122"/>
                <a:cs typeface="+mn-cs"/>
              </a:rPr>
              <a:t>西北工业大学自动化学院 严恭敏</a:t>
            </a:r>
            <a:endParaRPr lang="en-US" altLang="zh-CN" kern="1200" dirty="0">
              <a:latin typeface="楷体" panose="02010609060101010101" pitchFamily="49" charset="-122"/>
              <a:ea typeface="楷体" panose="02010609060101010101" pitchFamily="49" charset="-122"/>
              <a:cs typeface="+mn-cs"/>
            </a:endParaRPr>
          </a:p>
          <a:p>
            <a:pPr eaLnBrk="1" hangingPunct="1">
              <a:buClrTx/>
              <a:buSzTx/>
              <a:buFontTx/>
            </a:pPr>
            <a:r>
              <a:rPr lang="en-US" altLang="zh-CN" kern="1200" dirty="0">
                <a:latin typeface="楷体" panose="02010609060101010101" pitchFamily="49" charset="-122"/>
                <a:ea typeface="楷体" panose="02010609060101010101" pitchFamily="49" charset="-122"/>
                <a:cs typeface="+mn-cs"/>
              </a:rPr>
              <a:t>2021-05</a:t>
            </a:r>
            <a:endParaRPr lang="en-US" altLang="zh-CN" kern="1200" dirty="0">
              <a:latin typeface="楷体" panose="02010609060101010101" pitchFamily="49" charset="-122"/>
              <a:ea typeface="楷体" panose="02010609060101010101" pitchFamily="49"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3. </a:t>
            </a:r>
            <a:r>
              <a:rPr lang="zh-CN" altLang="en-US" sz="2800" b="1" dirty="0">
                <a:sym typeface="+mn-ea"/>
              </a:rPr>
              <a:t>快速开始</a:t>
            </a:r>
            <a:r>
              <a:rPr lang="en-US" altLang="zh-CN" sz="2800" b="1" dirty="0">
                <a:sym typeface="+mn-ea"/>
              </a:rPr>
              <a:t>—SINS/GNSS</a:t>
            </a:r>
            <a:r>
              <a:rPr lang="zh-CN" altLang="en-US" sz="2800" b="1" dirty="0">
                <a:sym typeface="+mn-ea"/>
              </a:rPr>
              <a:t>组合导航仿真</a:t>
            </a:r>
            <a:r>
              <a:rPr lang="zh-CN" altLang="en-US" sz="2800" b="1" dirty="0">
                <a:sym typeface="+mn-ea"/>
              </a:rPr>
              <a:t>举例</a:t>
            </a:r>
            <a:r>
              <a:rPr lang="zh-CN" altLang="en-US" sz="2000" b="1" dirty="0"/>
              <a:t> </a:t>
            </a:r>
            <a:endParaRPr lang="zh-CN" altLang="en-US" sz="2000" b="1" dirty="0"/>
          </a:p>
        </p:txBody>
      </p:sp>
      <p:sp>
        <p:nvSpPr>
          <p:cNvPr id="8" name="Rectangle 63"/>
          <p:cNvSpPr/>
          <p:nvPr/>
        </p:nvSpPr>
        <p:spPr>
          <a:xfrm>
            <a:off x="381000" y="1061720"/>
            <a:ext cx="8547100" cy="1014730"/>
          </a:xfrm>
          <a:prstGeom prst="rect">
            <a:avLst/>
          </a:prstGeom>
          <a:noFill/>
          <a:ln w="9525">
            <a:noFill/>
          </a:ln>
        </p:spPr>
        <p:txBody>
          <a:bodyPr wrap="square" anchor="ctr" anchorCtr="0">
            <a:spAutoFit/>
          </a:bodyPr>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3</a:t>
            </a:r>
            <a:r>
              <a:rPr lang="zh-CN" altLang="en-US" sz="2000" dirty="0">
                <a:sym typeface="+mn-ea"/>
              </a:rPr>
              <a:t>）最后，打开</a:t>
            </a:r>
            <a:r>
              <a:rPr lang="en-US" altLang="zh-CN" sz="2000" dirty="0">
                <a:sym typeface="+mn-ea"/>
              </a:rPr>
              <a:t>demos\test_SINS_GPS_153.m</a:t>
            </a:r>
            <a:r>
              <a:rPr lang="zh-CN" altLang="en-US" sz="2000" dirty="0">
                <a:sym typeface="+mn-ea"/>
              </a:rPr>
              <a:t>文件</a:t>
            </a:r>
            <a:r>
              <a:rPr lang="zh-CN" sz="2000" dirty="0">
                <a:sym typeface="+mn-ea"/>
              </a:rPr>
              <a:t>，通过读取前述步骤（</a:t>
            </a:r>
            <a:r>
              <a:rPr lang="en-US" altLang="zh-CN" sz="2000" dirty="0">
                <a:sym typeface="+mn-ea"/>
              </a:rPr>
              <a:t>1</a:t>
            </a:r>
            <a:r>
              <a:rPr lang="zh-CN" altLang="en-US" sz="2000" dirty="0">
                <a:sym typeface="+mn-ea"/>
              </a:rPr>
              <a:t>）的轨迹数据，</a:t>
            </a:r>
            <a:r>
              <a:rPr lang="zh-CN" altLang="en-US" sz="2000" dirty="0">
                <a:sym typeface="+mn-ea"/>
              </a:rPr>
              <a:t>再设置相应的惯性器件误差和</a:t>
            </a:r>
            <a:r>
              <a:rPr lang="en-US" altLang="zh-CN" sz="2000" dirty="0">
                <a:sym typeface="+mn-ea"/>
              </a:rPr>
              <a:t>AVP</a:t>
            </a:r>
            <a:r>
              <a:rPr lang="zh-CN" altLang="en-US" sz="2000" dirty="0">
                <a:sym typeface="+mn-ea"/>
              </a:rPr>
              <a:t>初值误差、</a:t>
            </a:r>
            <a:r>
              <a:rPr lang="en-US" altLang="zh-CN" sz="2000" dirty="0">
                <a:sym typeface="+mn-ea"/>
              </a:rPr>
              <a:t>Kalman</a:t>
            </a:r>
            <a:r>
              <a:rPr lang="zh-CN" altLang="en-US" sz="2000" dirty="0">
                <a:sym typeface="+mn-ea"/>
              </a:rPr>
              <a:t>滤波</a:t>
            </a:r>
            <a:r>
              <a:rPr lang="zh-CN" altLang="en-US" sz="2000" dirty="0">
                <a:sym typeface="+mn-ea"/>
              </a:rPr>
              <a:t>器参数，</a:t>
            </a:r>
            <a:r>
              <a:rPr lang="zh-CN" sz="2000" dirty="0">
                <a:sym typeface="+mn-ea"/>
              </a:rPr>
              <a:t>进行</a:t>
            </a:r>
            <a:r>
              <a:rPr lang="en-US" altLang="zh-CN" sz="2000" dirty="0">
                <a:sym typeface="+mn-ea"/>
              </a:rPr>
              <a:t>SINS/GPS</a:t>
            </a:r>
            <a:r>
              <a:rPr lang="zh-CN" altLang="en-US" sz="2000" dirty="0">
                <a:sym typeface="+mn-ea"/>
              </a:rPr>
              <a:t>组合</a:t>
            </a:r>
            <a:r>
              <a:rPr lang="zh-CN" sz="2000" dirty="0">
                <a:sym typeface="+mn-ea"/>
              </a:rPr>
              <a:t>导航</a:t>
            </a:r>
            <a:r>
              <a:rPr lang="zh-CN" altLang="en-US" sz="2000" dirty="0">
                <a:sym typeface="+mn-ea"/>
              </a:rPr>
              <a:t>仿真。</a:t>
            </a:r>
            <a:endParaRPr lang="zh-CN" altLang="en-US" sz="2000" dirty="0">
              <a:sym typeface="+mn-ea"/>
            </a:endParaRPr>
          </a:p>
        </p:txBody>
      </p:sp>
      <p:graphicFrame>
        <p:nvGraphicFramePr>
          <p:cNvPr id="3" name="对象 2"/>
          <p:cNvGraphicFramePr/>
          <p:nvPr/>
        </p:nvGraphicFramePr>
        <p:xfrm>
          <a:off x="304165" y="2076450"/>
          <a:ext cx="4156710" cy="4000500"/>
        </p:xfrm>
        <a:graphic>
          <a:graphicData uri="http://schemas.openxmlformats.org/presentationml/2006/ole">
            <mc:AlternateContent xmlns:mc="http://schemas.openxmlformats.org/markup-compatibility/2006">
              <mc:Choice xmlns:v="urn:schemas-microsoft-com:vml" Requires="v">
                <p:oleObj spid="_x0000_s4" name="" r:id="rId1" imgW="5187950" imgH="3987800" progId="Paint.Picture">
                  <p:embed/>
                </p:oleObj>
              </mc:Choice>
              <mc:Fallback>
                <p:oleObj name="" r:id="rId1" imgW="5187950" imgH="3987800" progId="Paint.Picture">
                  <p:embed/>
                  <p:pic>
                    <p:nvPicPr>
                      <p:cNvPr id="0" name="图片 3"/>
                      <p:cNvPicPr/>
                      <p:nvPr/>
                    </p:nvPicPr>
                    <p:blipFill>
                      <a:blip r:embed="rId2"/>
                      <a:stretch>
                        <a:fillRect/>
                      </a:stretch>
                    </p:blipFill>
                    <p:spPr>
                      <a:xfrm>
                        <a:off x="304165" y="2076450"/>
                        <a:ext cx="4156710" cy="4000500"/>
                      </a:xfrm>
                      <a:prstGeom prst="rect">
                        <a:avLst/>
                      </a:prstGeom>
                    </p:spPr>
                  </p:pic>
                </p:oleObj>
              </mc:Fallback>
            </mc:AlternateContent>
          </a:graphicData>
        </a:graphic>
      </p:graphicFrame>
      <p:graphicFrame>
        <p:nvGraphicFramePr>
          <p:cNvPr id="9" name="对象 8"/>
          <p:cNvGraphicFramePr/>
          <p:nvPr/>
        </p:nvGraphicFramePr>
        <p:xfrm>
          <a:off x="4511675" y="2055495"/>
          <a:ext cx="4416425" cy="2319655"/>
        </p:xfrm>
        <a:graphic>
          <a:graphicData uri="http://schemas.openxmlformats.org/presentationml/2006/ole">
            <mc:AlternateContent xmlns:mc="http://schemas.openxmlformats.org/markup-compatibility/2006">
              <mc:Choice xmlns:v="urn:schemas-microsoft-com:vml" Requires="v">
                <p:oleObj spid="_x0000_s10" name="" r:id="rId3" imgW="4413250" imgH="2317750" progId="Paint.Picture">
                  <p:embed/>
                </p:oleObj>
              </mc:Choice>
              <mc:Fallback>
                <p:oleObj name="" r:id="rId3" imgW="4413250" imgH="2317750" progId="Paint.Picture">
                  <p:embed/>
                  <p:pic>
                    <p:nvPicPr>
                      <p:cNvPr id="0" name="图片 9"/>
                      <p:cNvPicPr/>
                      <p:nvPr/>
                    </p:nvPicPr>
                    <p:blipFill>
                      <a:blip r:embed="rId4"/>
                      <a:stretch>
                        <a:fillRect/>
                      </a:stretch>
                    </p:blipFill>
                    <p:spPr>
                      <a:xfrm>
                        <a:off x="4511675" y="2055495"/>
                        <a:ext cx="4416425" cy="2319655"/>
                      </a:xfrm>
                      <a:prstGeom prst="rect">
                        <a:avLst/>
                      </a:prstGeom>
                    </p:spPr>
                  </p:pic>
                </p:oleObj>
              </mc:Fallback>
            </mc:AlternateContent>
          </a:graphicData>
        </a:graphic>
      </p:graphicFrame>
      <p:graphicFrame>
        <p:nvGraphicFramePr>
          <p:cNvPr id="11" name="对象 10"/>
          <p:cNvGraphicFramePr/>
          <p:nvPr/>
        </p:nvGraphicFramePr>
        <p:xfrm>
          <a:off x="4511675" y="4417695"/>
          <a:ext cx="4346575" cy="2199005"/>
        </p:xfrm>
        <a:graphic>
          <a:graphicData uri="http://schemas.openxmlformats.org/presentationml/2006/ole">
            <mc:AlternateContent xmlns:mc="http://schemas.openxmlformats.org/markup-compatibility/2006">
              <mc:Choice xmlns:v="urn:schemas-microsoft-com:vml" Requires="v">
                <p:oleObj spid="_x0000_s12" name="" r:id="rId5" imgW="4343400" imgH="2197100" progId="Paint.Picture">
                  <p:embed/>
                </p:oleObj>
              </mc:Choice>
              <mc:Fallback>
                <p:oleObj name="" r:id="rId5" imgW="4343400" imgH="2197100" progId="Paint.Picture">
                  <p:embed/>
                  <p:pic>
                    <p:nvPicPr>
                      <p:cNvPr id="0" name="图片 11"/>
                      <p:cNvPicPr/>
                      <p:nvPr/>
                    </p:nvPicPr>
                    <p:blipFill>
                      <a:blip r:embed="rId6"/>
                      <a:stretch>
                        <a:fillRect/>
                      </a:stretch>
                    </p:blipFill>
                    <p:spPr>
                      <a:xfrm>
                        <a:off x="4511675" y="4417695"/>
                        <a:ext cx="4346575" cy="2199005"/>
                      </a:xfrm>
                      <a:prstGeom prst="rect">
                        <a:avLst/>
                      </a:prstGeom>
                    </p:spPr>
                  </p:pic>
                </p:oleObj>
              </mc:Fallback>
            </mc:AlternateContent>
          </a:graphicData>
        </a:graphic>
      </p:graphicFrame>
    </p:spTree>
    <p:custDataLst>
      <p:tags r:id="rId7"/>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4. </a:t>
            </a:r>
            <a:r>
              <a:rPr lang="zh-CN" altLang="en-US" sz="2800" b="1" dirty="0"/>
              <a:t>习惯约定与</a:t>
            </a:r>
            <a:r>
              <a:rPr lang="zh-CN" altLang="en-US" sz="2800" b="1" dirty="0"/>
              <a:t>常用变量</a:t>
            </a:r>
            <a:r>
              <a:rPr lang="zh-CN" altLang="en-US" sz="2800" b="1" dirty="0"/>
              <a:t>符号</a:t>
            </a:r>
            <a:endParaRPr lang="zh-CN" altLang="en-US" sz="2800" b="1" dirty="0"/>
          </a:p>
        </p:txBody>
      </p:sp>
      <p:sp>
        <p:nvSpPr>
          <p:cNvPr id="8" name="Rectangle 63"/>
          <p:cNvSpPr/>
          <p:nvPr/>
        </p:nvSpPr>
        <p:spPr>
          <a:xfrm>
            <a:off x="304800" y="1064895"/>
            <a:ext cx="8477250" cy="1322070"/>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a:t>
            </a:r>
            <a:r>
              <a:rPr lang="en-US" altLang="zh-CN" sz="2000" dirty="0">
                <a:sym typeface="+mn-ea"/>
              </a:rPr>
              <a:t>1</a:t>
            </a:r>
            <a:r>
              <a:rPr lang="zh-CN" altLang="en-US" sz="2000" dirty="0">
                <a:sym typeface="+mn-ea"/>
              </a:rPr>
              <a:t>）</a:t>
            </a:r>
            <a:r>
              <a:rPr lang="en-US" altLang="zh-CN" sz="2000" dirty="0">
                <a:sym typeface="+mn-ea"/>
              </a:rPr>
              <a:t>PSINS</a:t>
            </a:r>
            <a:r>
              <a:rPr lang="zh-CN" altLang="en-US" sz="2000" dirty="0">
                <a:sym typeface="+mn-ea"/>
              </a:rPr>
              <a:t>全局变量结构体</a:t>
            </a:r>
            <a:r>
              <a:rPr lang="en-US" altLang="zh-CN" sz="2000" dirty="0">
                <a:sym typeface="+mn-ea"/>
              </a:rPr>
              <a:t>glv</a:t>
            </a:r>
            <a:r>
              <a:rPr lang="zh-CN" altLang="en-US" sz="2000" dirty="0">
                <a:sym typeface="+mn-ea"/>
              </a:rPr>
              <a:t>（</a:t>
            </a:r>
            <a:r>
              <a:rPr lang="en-US" altLang="zh-CN" sz="2000" dirty="0">
                <a:solidFill>
                  <a:srgbClr val="FF0000"/>
                </a:solidFill>
                <a:sym typeface="+mn-ea"/>
              </a:rPr>
              <a:t>gl</a:t>
            </a:r>
            <a:r>
              <a:rPr lang="en-US" altLang="zh-CN" sz="2000" dirty="0">
                <a:sym typeface="+mn-ea"/>
              </a:rPr>
              <a:t>obal </a:t>
            </a:r>
            <a:r>
              <a:rPr lang="en-US" altLang="zh-CN" sz="2000" dirty="0">
                <a:solidFill>
                  <a:srgbClr val="FF0000"/>
                </a:solidFill>
                <a:sym typeface="+mn-ea"/>
              </a:rPr>
              <a:t>v</a:t>
            </a:r>
            <a:r>
              <a:rPr lang="en-US" altLang="zh-CN" sz="2000" dirty="0">
                <a:sym typeface="+mn-ea"/>
              </a:rPr>
              <a:t>ariable</a:t>
            </a:r>
            <a:r>
              <a:rPr lang="zh-CN" altLang="en-US" sz="2000" dirty="0">
                <a:sym typeface="+mn-ea"/>
              </a:rPr>
              <a:t>）</a:t>
            </a:r>
            <a:endParaRPr lang="en-US" altLang="zh-CN" sz="2000" dirty="0">
              <a:sym typeface="+mn-ea"/>
            </a:endParaRPr>
          </a:p>
          <a:p>
            <a:pPr algn="just">
              <a:lnSpc>
                <a:spcPct val="100000"/>
              </a:lnSpc>
              <a:spcBef>
                <a:spcPts val="0"/>
              </a:spcBef>
              <a:spcAft>
                <a:spcPts val="0"/>
              </a:spcAft>
              <a:buFont typeface="Wingdings" panose="05000000000000000000" charset="0"/>
            </a:pPr>
            <a:r>
              <a:rPr lang="en-US" altLang="zh-CN" sz="2000" dirty="0">
                <a:sym typeface="+mn-ea"/>
              </a:rPr>
              <a:t>      </a:t>
            </a:r>
            <a:r>
              <a:rPr lang="zh-CN" sz="2000" dirty="0">
                <a:sym typeface="+mn-ea"/>
              </a:rPr>
              <a:t>运行脚本</a:t>
            </a:r>
            <a:r>
              <a:rPr lang="en-US" altLang="zh-CN" sz="2000" dirty="0">
                <a:sym typeface="+mn-ea"/>
              </a:rPr>
              <a:t>glvs.m</a:t>
            </a:r>
            <a:r>
              <a:rPr lang="zh-CN" altLang="en-US" sz="2000" dirty="0">
                <a:sym typeface="+mn-ea"/>
              </a:rPr>
              <a:t>便可初始化全局变量</a:t>
            </a:r>
            <a:r>
              <a:rPr lang="en-US" altLang="zh-CN" sz="2000" dirty="0">
                <a:sym typeface="+mn-ea"/>
              </a:rPr>
              <a:t>glv</a:t>
            </a:r>
            <a:r>
              <a:rPr lang="zh-CN" altLang="en-US" sz="2000" dirty="0">
                <a:sym typeface="+mn-ea"/>
              </a:rPr>
              <a:t>，这通常是</a:t>
            </a:r>
            <a:r>
              <a:rPr lang="en-US" altLang="zh-CN" sz="2000" dirty="0">
                <a:sym typeface="+mn-ea"/>
              </a:rPr>
              <a:t>Matlab</a:t>
            </a:r>
            <a:r>
              <a:rPr lang="zh-CN" altLang="en-US" sz="2000" dirty="0">
                <a:sym typeface="+mn-ea"/>
              </a:rPr>
              <a:t>启用</a:t>
            </a:r>
            <a:r>
              <a:rPr lang="en-US" altLang="zh-CN" sz="2000" dirty="0">
                <a:sym typeface="+mn-ea"/>
              </a:rPr>
              <a:t>PSINS</a:t>
            </a:r>
            <a:r>
              <a:rPr lang="zh-CN" altLang="en-US" sz="2000" dirty="0">
                <a:sym typeface="+mn-ea"/>
              </a:rPr>
              <a:t>工具箱的首条命令，工具箱中</a:t>
            </a:r>
            <a:r>
              <a:rPr lang="zh-CN" altLang="en-US" sz="2000" dirty="0">
                <a:sym typeface="+mn-ea"/>
              </a:rPr>
              <a:t>将大量用到</a:t>
            </a:r>
            <a:r>
              <a:rPr lang="en-US" altLang="zh-CN" sz="2000" dirty="0">
                <a:sym typeface="+mn-ea"/>
              </a:rPr>
              <a:t>glv</a:t>
            </a:r>
            <a:r>
              <a:rPr lang="zh-CN" altLang="en-US" sz="2000" dirty="0">
                <a:sym typeface="+mn-ea"/>
              </a:rPr>
              <a:t>使得编程</a:t>
            </a:r>
            <a:r>
              <a:rPr lang="zh-CN" altLang="en-US" sz="2000" dirty="0">
                <a:sym typeface="+mn-ea"/>
              </a:rPr>
              <a:t>更加简洁。</a:t>
            </a:r>
            <a:endParaRPr lang="zh-CN" altLang="en-US" sz="2000" dirty="0">
              <a:sym typeface="+mn-ea"/>
            </a:endParaRPr>
          </a:p>
          <a:p>
            <a:pPr algn="just">
              <a:lnSpc>
                <a:spcPct val="100000"/>
              </a:lnSpc>
              <a:spcBef>
                <a:spcPts val="0"/>
              </a:spcBef>
              <a:spcAft>
                <a:spcPts val="0"/>
              </a:spcAft>
              <a:buFont typeface="Wingdings" panose="05000000000000000000" charset="0"/>
            </a:pPr>
            <a:r>
              <a:rPr lang="zh-CN" altLang="en-US" sz="2000" dirty="0">
                <a:sym typeface="+mn-ea"/>
              </a:rPr>
              <a:t> </a:t>
            </a:r>
            <a:r>
              <a:rPr lang="en-US" altLang="zh-CN" sz="2000" dirty="0">
                <a:sym typeface="+mn-ea"/>
              </a:rPr>
              <a:t>     glv</a:t>
            </a:r>
            <a:r>
              <a:rPr lang="zh-CN" altLang="en-US" sz="2000" dirty="0">
                <a:sym typeface="+mn-ea"/>
              </a:rPr>
              <a:t>包含如下一系列成员变量（</a:t>
            </a:r>
            <a:r>
              <a:rPr lang="zh-CN" altLang="en-US" sz="2000" dirty="0">
                <a:sym typeface="+mn-ea"/>
              </a:rPr>
              <a:t>详细参见</a:t>
            </a:r>
            <a:r>
              <a:rPr lang="en-US" altLang="zh-CN" sz="2000" dirty="0">
                <a:sym typeface="+mn-ea"/>
              </a:rPr>
              <a:t>glvf.m</a:t>
            </a:r>
            <a:r>
              <a:rPr lang="zh-CN" altLang="en-US" sz="2000" dirty="0">
                <a:sym typeface="+mn-ea"/>
              </a:rPr>
              <a:t>文件）：</a:t>
            </a:r>
            <a:endParaRPr lang="zh-CN" altLang="en-US" sz="2000" dirty="0">
              <a:sym typeface="+mn-ea"/>
            </a:endParaRPr>
          </a:p>
        </p:txBody>
      </p:sp>
      <p:graphicFrame>
        <p:nvGraphicFramePr>
          <p:cNvPr id="4" name="对象 3"/>
          <p:cNvGraphicFramePr/>
          <p:nvPr/>
        </p:nvGraphicFramePr>
        <p:xfrm>
          <a:off x="381000" y="2404110"/>
          <a:ext cx="8496300" cy="3672840"/>
        </p:xfrm>
        <a:graphic>
          <a:graphicData uri="http://schemas.openxmlformats.org/presentationml/2006/ole">
            <mc:AlternateContent xmlns:mc="http://schemas.openxmlformats.org/markup-compatibility/2006">
              <mc:Choice xmlns:v="urn:schemas-microsoft-com:vml" Requires="v">
                <p:oleObj spid="_x0000_s9" name="" r:id="rId1" imgW="8489950" imgH="3670300" progId="Paint.Picture">
                  <p:embed/>
                </p:oleObj>
              </mc:Choice>
              <mc:Fallback>
                <p:oleObj name="" r:id="rId1" imgW="8489950" imgH="3670300" progId="Paint.Picture">
                  <p:embed/>
                  <p:pic>
                    <p:nvPicPr>
                      <p:cNvPr id="0" name="图片 8"/>
                      <p:cNvPicPr/>
                      <p:nvPr/>
                    </p:nvPicPr>
                    <p:blipFill>
                      <a:blip r:embed="rId2"/>
                      <a:stretch>
                        <a:fillRect/>
                      </a:stretch>
                    </p:blipFill>
                    <p:spPr>
                      <a:xfrm>
                        <a:off x="381000" y="2404110"/>
                        <a:ext cx="8496300" cy="3672840"/>
                      </a:xfrm>
                      <a:prstGeom prst="rect">
                        <a:avLst/>
                      </a:prstGeom>
                    </p:spPr>
                  </p:pic>
                </p:oleObj>
              </mc:Fallback>
            </mc:AlternateContent>
          </a:graphicData>
        </a:graphic>
      </p:graphicFrame>
      <p:sp>
        <p:nvSpPr>
          <p:cNvPr id="100" name="文本框 99"/>
          <p:cNvSpPr txBox="1"/>
          <p:nvPr/>
        </p:nvSpPr>
        <p:spPr>
          <a:xfrm>
            <a:off x="305435" y="6096000"/>
            <a:ext cx="8182610" cy="645160"/>
          </a:xfrm>
          <a:prstGeom prst="rect">
            <a:avLst/>
          </a:prstGeom>
          <a:noFill/>
          <a:ln w="9525">
            <a:noFill/>
          </a:ln>
        </p:spPr>
        <p:txBody>
          <a:bodyPr wrap="square">
            <a:spAutoFit/>
          </a:bodyPr>
          <a:p>
            <a:r>
              <a:rPr lang="zh-CN" sz="1800">
                <a:latin typeface="Times New Roman" panose="02020603050405020304" charset="0"/>
                <a:ea typeface="宋体" panose="02010600030101010101" pitchFamily="2" charset="-122"/>
              </a:rPr>
              <a:t>注：工具箱中所有物理量在内部计算都</a:t>
            </a:r>
            <a:r>
              <a:rPr lang="zh-CN" sz="1800" b="1" u="sng">
                <a:latin typeface="Times New Roman" panose="02020603050405020304" charset="0"/>
                <a:ea typeface="宋体" panose="02010600030101010101" pitchFamily="2" charset="-122"/>
              </a:rPr>
              <a:t>使用标准单位</a:t>
            </a:r>
            <a:r>
              <a:rPr lang="zh-CN" sz="1800">
                <a:latin typeface="Times New Roman" panose="02020603050405020304" charset="0"/>
                <a:ea typeface="宋体" panose="02010600030101010101" pitchFamily="2" charset="-122"/>
              </a:rPr>
              <a:t>，比如角度用</a:t>
            </a:r>
            <a:r>
              <a:rPr lang="en-US" sz="1800">
                <a:latin typeface="Times New Roman" panose="02020603050405020304" charset="0"/>
                <a:ea typeface="宋体" panose="02010600030101010101" pitchFamily="2" charset="-122"/>
              </a:rPr>
              <a:t>rad</a:t>
            </a:r>
            <a:r>
              <a:rPr lang="zh-CN" sz="1800">
                <a:latin typeface="Times New Roman" panose="02020603050405020304" charset="0"/>
                <a:ea typeface="宋体" panose="02010600030101010101" pitchFamily="2" charset="-122"/>
              </a:rPr>
              <a:t>、比力用</a:t>
            </a:r>
            <a:r>
              <a:rPr lang="en-US" sz="1800">
                <a:latin typeface="Times New Roman" panose="02020603050405020304" charset="0"/>
                <a:ea typeface="宋体" panose="02010600030101010101" pitchFamily="2" charset="-122"/>
              </a:rPr>
              <a:t>m/s^2</a:t>
            </a:r>
            <a:r>
              <a:rPr lang="zh-CN" sz="1800">
                <a:latin typeface="Times New Roman" panose="02020603050405020304" charset="0"/>
                <a:ea typeface="宋体" panose="02010600030101010101" pitchFamily="2" charset="-122"/>
              </a:rPr>
              <a:t>等；只在初始化输入参数时</a:t>
            </a:r>
            <a:r>
              <a:rPr lang="zh-CN" sz="1800">
                <a:latin typeface="Times New Roman" panose="02020603050405020304" charset="0"/>
                <a:ea typeface="宋体" panose="02010600030101010101" pitchFamily="2" charset="-122"/>
              </a:rPr>
              <a:t>才会</a:t>
            </a:r>
            <a:r>
              <a:rPr lang="zh-CN" sz="1800" b="1" u="sng">
                <a:latin typeface="Times New Roman" panose="02020603050405020304" charset="0"/>
                <a:ea typeface="宋体" panose="02010600030101010101" pitchFamily="2" charset="-122"/>
              </a:rPr>
              <a:t>使用习惯单位</a:t>
            </a:r>
            <a:r>
              <a:rPr lang="zh-CN" sz="1800">
                <a:latin typeface="Times New Roman" panose="02020603050405020304" charset="0"/>
                <a:ea typeface="宋体" panose="02010600030101010101" pitchFamily="2" charset="-122"/>
              </a:rPr>
              <a:t>，比如陀螺漂移</a:t>
            </a:r>
            <a:r>
              <a:rPr lang="zh-CN" sz="1800">
                <a:latin typeface="Times New Roman" panose="02020603050405020304" charset="0"/>
                <a:ea typeface="宋体" panose="02010600030101010101" pitchFamily="2" charset="-122"/>
              </a:rPr>
              <a:t>用°</a:t>
            </a:r>
            <a:r>
              <a:rPr lang="en-US" altLang="zh-CN" sz="1800">
                <a:latin typeface="Times New Roman" panose="02020603050405020304" charset="0"/>
                <a:ea typeface="宋体" panose="02010600030101010101" pitchFamily="2" charset="-122"/>
              </a:rPr>
              <a:t>/h</a:t>
            </a:r>
            <a:r>
              <a:rPr lang="zh-CN" sz="1800">
                <a:latin typeface="Times New Roman" panose="02020603050405020304" charset="0"/>
                <a:ea typeface="宋体" panose="02010600030101010101" pitchFamily="2" charset="-122"/>
              </a:rPr>
              <a:t>。</a:t>
            </a:r>
            <a:endParaRPr lang="zh-CN" altLang="en-US" sz="1800"/>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4. </a:t>
            </a:r>
            <a:r>
              <a:rPr lang="zh-CN" altLang="en-US" sz="2800" b="1" dirty="0">
                <a:sym typeface="+mn-ea"/>
              </a:rPr>
              <a:t>习惯</a:t>
            </a:r>
            <a:r>
              <a:rPr lang="zh-CN" altLang="en-US" sz="2800" b="1" dirty="0"/>
              <a:t>约定与</a:t>
            </a:r>
            <a:r>
              <a:rPr lang="zh-CN" altLang="en-US" sz="2800" b="1" dirty="0"/>
              <a:t>常用变量</a:t>
            </a:r>
            <a:r>
              <a:rPr lang="zh-CN" altLang="en-US" sz="2800" b="1" dirty="0"/>
              <a:t>符号</a:t>
            </a:r>
            <a:endParaRPr lang="zh-CN" altLang="en-US" sz="2800" b="1" dirty="0"/>
          </a:p>
        </p:txBody>
      </p:sp>
      <p:sp>
        <p:nvSpPr>
          <p:cNvPr id="8" name="Rectangle 63"/>
          <p:cNvSpPr/>
          <p:nvPr/>
        </p:nvSpPr>
        <p:spPr>
          <a:xfrm>
            <a:off x="381635" y="1143000"/>
            <a:ext cx="4387850" cy="1630045"/>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a:t>
            </a:r>
            <a:r>
              <a:rPr lang="en-US" altLang="zh-CN" sz="2000" dirty="0">
                <a:sym typeface="+mn-ea"/>
              </a:rPr>
              <a:t>2</a:t>
            </a:r>
            <a:r>
              <a:rPr lang="zh-CN" altLang="en-US" sz="2000" dirty="0">
                <a:sym typeface="+mn-ea"/>
              </a:rPr>
              <a:t>）坐标系定义</a:t>
            </a:r>
            <a:endParaRPr lang="en-US" altLang="zh-CN" sz="2000" dirty="0">
              <a:sym typeface="+mn-ea"/>
            </a:endParaRPr>
          </a:p>
          <a:p>
            <a:pPr marL="342900" indent="-342900" algn="just">
              <a:lnSpc>
                <a:spcPct val="100000"/>
              </a:lnSpc>
              <a:spcBef>
                <a:spcPts val="0"/>
              </a:spcBef>
              <a:spcAft>
                <a:spcPts val="0"/>
              </a:spcAft>
              <a:buFont typeface="Wingdings" panose="05000000000000000000" charset="0"/>
              <a:buChar char="Ø"/>
            </a:pPr>
            <a:r>
              <a:rPr sz="2000" dirty="0">
                <a:sym typeface="+mn-ea"/>
              </a:rPr>
              <a:t>惯性坐标系(i)</a:t>
            </a:r>
            <a:r>
              <a:rPr lang="zh-CN" sz="2000" dirty="0">
                <a:sym typeface="+mn-ea"/>
              </a:rPr>
              <a:t>；</a:t>
            </a:r>
            <a:endParaRPr lang="zh-CN" sz="2000" dirty="0">
              <a:sym typeface="+mn-ea"/>
            </a:endParaRPr>
          </a:p>
          <a:p>
            <a:pPr marL="342900" indent="-342900" algn="just">
              <a:lnSpc>
                <a:spcPct val="100000"/>
              </a:lnSpc>
              <a:spcBef>
                <a:spcPts val="0"/>
              </a:spcBef>
              <a:spcAft>
                <a:spcPts val="0"/>
              </a:spcAft>
              <a:buFont typeface="Wingdings" panose="05000000000000000000" charset="0"/>
              <a:buChar char="Ø"/>
            </a:pPr>
            <a:r>
              <a:rPr sz="2000" dirty="0">
                <a:sym typeface="+mn-ea"/>
              </a:rPr>
              <a:t>地球坐标系(e</a:t>
            </a:r>
            <a:r>
              <a:rPr lang="en-US" sz="2000" dirty="0">
                <a:sym typeface="+mn-ea"/>
              </a:rPr>
              <a:t>)</a:t>
            </a:r>
            <a:r>
              <a:rPr sz="2000" dirty="0">
                <a:sym typeface="+mn-ea"/>
              </a:rPr>
              <a:t>，即</a:t>
            </a:r>
            <a:r>
              <a:rPr lang="en-US" sz="2000" dirty="0">
                <a:sym typeface="+mn-ea"/>
              </a:rPr>
              <a:t>ECEF</a:t>
            </a:r>
            <a:r>
              <a:rPr sz="2000" dirty="0">
                <a:sym typeface="+mn-ea"/>
              </a:rPr>
              <a:t>坐标系</a:t>
            </a:r>
            <a:r>
              <a:rPr lang="zh-CN" sz="2000" dirty="0">
                <a:sym typeface="+mn-ea"/>
              </a:rPr>
              <a: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sz="2000" dirty="0">
                <a:sym typeface="+mn-ea"/>
              </a:rPr>
              <a:t>导航坐标系(n)：东E-北N-天U</a:t>
            </a:r>
            <a:r>
              <a:rPr lang="zh-CN" sz="2000" dirty="0">
                <a:sym typeface="+mn-ea"/>
              </a:rPr>
              <a: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sz="2000" dirty="0">
                <a:sym typeface="+mn-ea"/>
              </a:rPr>
              <a:t>载体坐标系(b)：右R-前F-上U。</a:t>
            </a:r>
            <a:endParaRPr sz="2000" dirty="0">
              <a:sym typeface="+mn-ea"/>
            </a:endParaRPr>
          </a:p>
        </p:txBody>
      </p:sp>
      <p:graphicFrame>
        <p:nvGraphicFramePr>
          <p:cNvPr id="8196" name="对象 2"/>
          <p:cNvGraphicFramePr>
            <a:graphicFrameLocks noChangeAspect="1"/>
          </p:cNvGraphicFramePr>
          <p:nvPr/>
        </p:nvGraphicFramePr>
        <p:xfrm>
          <a:off x="4574540" y="758190"/>
          <a:ext cx="2526665" cy="1874520"/>
        </p:xfrm>
        <a:graphic>
          <a:graphicData uri="http://schemas.openxmlformats.org/presentationml/2006/ole">
            <mc:AlternateContent xmlns:mc="http://schemas.openxmlformats.org/markup-compatibility/2006">
              <mc:Choice xmlns:v="urn:schemas-microsoft-com:vml" Requires="v">
                <p:oleObj spid="_x0000_s3191" name="" r:id="rId1" imgW="2987675" imgH="2211705" progId="SmartDraw.2">
                  <p:embed/>
                </p:oleObj>
              </mc:Choice>
              <mc:Fallback>
                <p:oleObj name="" r:id="rId1" imgW="2987675" imgH="2211705" progId="SmartDraw.2">
                  <p:embed/>
                  <p:pic>
                    <p:nvPicPr>
                      <p:cNvPr id="0" name="图片 3190"/>
                      <p:cNvPicPr/>
                      <p:nvPr/>
                    </p:nvPicPr>
                    <p:blipFill>
                      <a:blip r:embed="rId2"/>
                      <a:stretch>
                        <a:fillRect/>
                      </a:stretch>
                    </p:blipFill>
                    <p:spPr>
                      <a:xfrm>
                        <a:off x="4574540" y="758190"/>
                        <a:ext cx="2526665" cy="1874520"/>
                      </a:xfrm>
                      <a:prstGeom prst="rect">
                        <a:avLst/>
                      </a:prstGeom>
                      <a:noFill/>
                      <a:ln w="38100">
                        <a:noFill/>
                        <a:miter/>
                      </a:ln>
                    </p:spPr>
                  </p:pic>
                </p:oleObj>
              </mc:Fallback>
            </mc:AlternateContent>
          </a:graphicData>
        </a:graphic>
      </p:graphicFrame>
      <p:graphicFrame>
        <p:nvGraphicFramePr>
          <p:cNvPr id="16" name="对象 15"/>
          <p:cNvGraphicFramePr/>
          <p:nvPr/>
        </p:nvGraphicFramePr>
        <p:xfrm>
          <a:off x="7086600" y="1372235"/>
          <a:ext cx="1845310" cy="1194435"/>
        </p:xfrm>
        <a:graphic>
          <a:graphicData uri="http://schemas.openxmlformats.org/presentationml/2006/ole">
            <mc:AlternateContent xmlns:mc="http://schemas.openxmlformats.org/markup-compatibility/2006">
              <mc:Choice xmlns:v="urn:schemas-microsoft-com:vml" Requires="v">
                <p:oleObj spid="_x0000_s3187" name="" r:id="rId3" imgW="2273300" imgH="1784350" progId="Paint.Picture">
                  <p:embed/>
                </p:oleObj>
              </mc:Choice>
              <mc:Fallback>
                <p:oleObj name="" r:id="rId3" imgW="2273300" imgH="1784350" progId="Paint.Picture">
                  <p:embed/>
                  <p:pic>
                    <p:nvPicPr>
                      <p:cNvPr id="0" name="图片 3186"/>
                      <p:cNvPicPr/>
                      <p:nvPr/>
                    </p:nvPicPr>
                    <p:blipFill>
                      <a:blip r:embed="rId4"/>
                      <a:stretch>
                        <a:fillRect/>
                      </a:stretch>
                    </p:blipFill>
                    <p:spPr>
                      <a:xfrm>
                        <a:off x="7086600" y="1372235"/>
                        <a:ext cx="1845310" cy="1194435"/>
                      </a:xfrm>
                      <a:prstGeom prst="rect">
                        <a:avLst/>
                      </a:prstGeom>
                      <a:noFill/>
                      <a:ln w="38100">
                        <a:noFill/>
                        <a:miter/>
                      </a:ln>
                    </p:spPr>
                  </p:pic>
                </p:oleObj>
              </mc:Fallback>
            </mc:AlternateContent>
          </a:graphicData>
        </a:graphic>
      </p:graphicFrame>
      <p:sp>
        <p:nvSpPr>
          <p:cNvPr id="5" name="Rectangle 63"/>
          <p:cNvSpPr/>
          <p:nvPr/>
        </p:nvSpPr>
        <p:spPr>
          <a:xfrm>
            <a:off x="5107305" y="2587308"/>
            <a:ext cx="1466215" cy="398780"/>
          </a:xfrm>
          <a:prstGeom prst="rect">
            <a:avLst/>
          </a:prstGeom>
          <a:noFill/>
          <a:ln w="9525">
            <a:noFill/>
          </a:ln>
        </p:spPr>
        <p:txBody>
          <a:bodyPr wrap="square" anchor="ctr" anchorCtr="0">
            <a:spAutoFit/>
          </a:bodyPr>
          <a:p>
            <a:pPr algn="just">
              <a:lnSpc>
                <a:spcPct val="100000"/>
              </a:lnSpc>
              <a:spcBef>
                <a:spcPts val="0"/>
              </a:spcBef>
              <a:spcAft>
                <a:spcPts val="0"/>
              </a:spcAft>
            </a:pPr>
            <a:r>
              <a:rPr sz="2000" dirty="0">
                <a:sym typeface="+mn-ea"/>
              </a:rPr>
              <a:t>e</a:t>
            </a:r>
            <a:r>
              <a:rPr lang="zh-CN" sz="2000" dirty="0">
                <a:sym typeface="+mn-ea"/>
              </a:rPr>
              <a:t>系与</a:t>
            </a:r>
            <a:r>
              <a:rPr lang="en-US" altLang="zh-CN" sz="2000" dirty="0">
                <a:sym typeface="+mn-ea"/>
              </a:rPr>
              <a:t>n</a:t>
            </a:r>
            <a:r>
              <a:rPr lang="zh-CN" altLang="en-US" sz="2000" dirty="0">
                <a:sym typeface="+mn-ea"/>
              </a:rPr>
              <a:t>系</a:t>
            </a:r>
            <a:endParaRPr sz="2000" dirty="0">
              <a:sym typeface="+mn-ea"/>
            </a:endParaRPr>
          </a:p>
        </p:txBody>
      </p:sp>
      <p:sp>
        <p:nvSpPr>
          <p:cNvPr id="6" name="Rectangle 63"/>
          <p:cNvSpPr/>
          <p:nvPr/>
        </p:nvSpPr>
        <p:spPr>
          <a:xfrm>
            <a:off x="7748270" y="2591435"/>
            <a:ext cx="673735" cy="398780"/>
          </a:xfrm>
          <a:prstGeom prst="rect">
            <a:avLst/>
          </a:prstGeom>
          <a:noFill/>
          <a:ln w="9525">
            <a:noFill/>
          </a:ln>
        </p:spPr>
        <p:txBody>
          <a:bodyPr wrap="square" anchor="ctr" anchorCtr="0">
            <a:spAutoFit/>
          </a:bodyPr>
          <a:p>
            <a:pPr algn="just">
              <a:lnSpc>
                <a:spcPct val="100000"/>
              </a:lnSpc>
              <a:spcBef>
                <a:spcPts val="0"/>
              </a:spcBef>
              <a:spcAft>
                <a:spcPts val="0"/>
              </a:spcAft>
            </a:pPr>
            <a:r>
              <a:rPr lang="en-US" sz="2000" dirty="0">
                <a:sym typeface="+mn-ea"/>
              </a:rPr>
              <a:t>b</a:t>
            </a:r>
            <a:r>
              <a:rPr lang="zh-CN" altLang="en-US" sz="2000" dirty="0">
                <a:sym typeface="+mn-ea"/>
              </a:rPr>
              <a:t>系</a:t>
            </a:r>
            <a:endParaRPr sz="2000" dirty="0">
              <a:sym typeface="+mn-ea"/>
            </a:endParaRPr>
          </a:p>
        </p:txBody>
      </p:sp>
      <p:sp>
        <p:nvSpPr>
          <p:cNvPr id="7" name="文本框 6"/>
          <p:cNvSpPr txBox="1"/>
          <p:nvPr/>
        </p:nvSpPr>
        <p:spPr>
          <a:xfrm>
            <a:off x="387985" y="2744470"/>
            <a:ext cx="8298815" cy="4030980"/>
          </a:xfrm>
          <a:prstGeom prst="rect">
            <a:avLst/>
          </a:prstGeom>
          <a:noFill/>
        </p:spPr>
        <p:txBody>
          <a:bodyPr wrap="square" rtlCol="0" anchor="t">
            <a:spAutoFit/>
          </a:bodyPr>
          <a:p>
            <a:pPr algn="just">
              <a:spcBef>
                <a:spcPts val="0"/>
              </a:spcBef>
              <a:spcAft>
                <a:spcPts val="0"/>
              </a:spcAft>
            </a:pPr>
            <a:r>
              <a:rPr lang="zh-CN" sz="2000" dirty="0">
                <a:sym typeface="+mn-ea"/>
              </a:rPr>
              <a:t>（</a:t>
            </a:r>
            <a:r>
              <a:rPr lang="en-US" altLang="zh-CN" sz="2000" dirty="0">
                <a:sym typeface="+mn-ea"/>
              </a:rPr>
              <a:t>3</a:t>
            </a:r>
            <a:r>
              <a:rPr lang="zh-CN" altLang="en-US" sz="2000" dirty="0">
                <a:sym typeface="+mn-ea"/>
              </a:rPr>
              <a:t>）姿态阵</a:t>
            </a:r>
            <a:r>
              <a:rPr lang="en-US" altLang="zh-CN" sz="2000" dirty="0">
                <a:sym typeface="+mn-ea"/>
              </a:rPr>
              <a:t>/</a:t>
            </a:r>
            <a:r>
              <a:rPr lang="zh-CN" altLang="en-US" sz="2000" dirty="0">
                <a:sym typeface="+mn-ea"/>
              </a:rPr>
              <a:t>姿态四元数</a:t>
            </a:r>
            <a:r>
              <a:rPr lang="en-US" altLang="zh-CN" sz="2000" dirty="0">
                <a:sym typeface="+mn-ea"/>
              </a:rPr>
              <a:t>/</a:t>
            </a:r>
            <a:r>
              <a:rPr lang="zh-CN" altLang="en-US" sz="2000" dirty="0">
                <a:sym typeface="+mn-ea"/>
              </a:rPr>
              <a:t>姿态角</a:t>
            </a:r>
            <a:endParaRPr sz="2000" dirty="0">
              <a:sym typeface="+mn-ea"/>
            </a:endParaRPr>
          </a:p>
          <a:p>
            <a:pPr marL="342900" indent="-342900" algn="just">
              <a:spcBef>
                <a:spcPts val="0"/>
              </a:spcBef>
              <a:spcAft>
                <a:spcPts val="0"/>
              </a:spcAft>
              <a:buFont typeface="Wingdings" panose="05000000000000000000" charset="0"/>
              <a:buChar char="Ø"/>
            </a:pPr>
            <a:r>
              <a:rPr sz="2000" dirty="0">
                <a:sym typeface="+mn-ea"/>
              </a:rPr>
              <a:t>姿态阵：Cnb，书写一般遵从规律是</a:t>
            </a:r>
            <a:r>
              <a:rPr sz="2000" b="1" u="sng" dirty="0">
                <a:sym typeface="+mn-ea"/>
              </a:rPr>
              <a:t>从左到右从上到下</a:t>
            </a:r>
            <a:r>
              <a:rPr sz="2000" dirty="0">
                <a:sym typeface="+mn-ea"/>
              </a:rPr>
              <a:t>，即</a:t>
            </a:r>
            <a:r>
              <a:rPr lang="zh-CN" sz="2000" dirty="0">
                <a:sym typeface="+mn-ea"/>
              </a:rPr>
              <a:t>为</a:t>
            </a:r>
            <a:r>
              <a:rPr sz="2000" dirty="0">
                <a:sym typeface="+mn-ea"/>
              </a:rPr>
              <a:t>C</a:t>
            </a:r>
            <a:r>
              <a:rPr sz="2000" baseline="30000" dirty="0">
                <a:sym typeface="+mn-ea"/>
              </a:rPr>
              <a:t>n</a:t>
            </a:r>
            <a:r>
              <a:rPr sz="2000" baseline="-25000" dirty="0">
                <a:sym typeface="+mn-ea"/>
              </a:rPr>
              <a:t>b</a:t>
            </a:r>
            <a:r>
              <a:rPr sz="2000" dirty="0">
                <a:sym typeface="+mn-ea"/>
              </a:rPr>
              <a:t>，它表示从b系到n系的</a:t>
            </a:r>
            <a:r>
              <a:rPr sz="2000" b="1" u="sng" dirty="0">
                <a:sym typeface="+mn-ea"/>
              </a:rPr>
              <a:t>坐标变换矩阵</a:t>
            </a:r>
            <a:r>
              <a:rPr sz="2000" dirty="0">
                <a:sym typeface="+mn-ea"/>
              </a:rPr>
              <a:t>。对应姿态四元数写为qnb。</a:t>
            </a:r>
            <a:endParaRPr sz="2000" dirty="0">
              <a:sym typeface="+mn-ea"/>
            </a:endParaRPr>
          </a:p>
          <a:p>
            <a:pPr marL="342900" indent="-342900" algn="just">
              <a:spcBef>
                <a:spcPts val="0"/>
              </a:spcBef>
              <a:spcAft>
                <a:spcPts val="0"/>
              </a:spcAft>
              <a:buFont typeface="Wingdings" panose="05000000000000000000" charset="0"/>
              <a:buChar char="Ø"/>
            </a:pPr>
            <a:r>
              <a:rPr sz="2000" dirty="0">
                <a:sym typeface="+mn-ea"/>
              </a:rPr>
              <a:t>姿态/欧拉角向量：att=[俯仰pitch; 横滚roll; 方位yaw]</a:t>
            </a:r>
            <a:endParaRPr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r>
              <a:rPr lang="en-US" sz="1800" dirty="0">
                <a:sym typeface="+mn-ea"/>
              </a:rPr>
              <a:t>            </a:t>
            </a:r>
            <a:r>
              <a:rPr sz="1800" dirty="0">
                <a:sym typeface="+mn-ea"/>
              </a:rPr>
              <a:t>方位角范围-pi~pi</a:t>
            </a:r>
            <a:r>
              <a:rPr lang="en-US" altLang="zh-CN" sz="1800" dirty="0">
                <a:sym typeface="+mn-ea"/>
              </a:rPr>
              <a:t>       </a:t>
            </a:r>
            <a:r>
              <a:rPr sz="1800" dirty="0">
                <a:sym typeface="+mn-ea"/>
              </a:rPr>
              <a:t>俯仰角范围-pi/2~pi/2</a:t>
            </a:r>
            <a:r>
              <a:rPr lang="en-US" altLang="zh-CN" sz="1800" dirty="0">
                <a:sym typeface="+mn-ea"/>
              </a:rPr>
              <a:t>     </a:t>
            </a:r>
            <a:r>
              <a:rPr sz="1800" dirty="0">
                <a:sym typeface="+mn-ea"/>
              </a:rPr>
              <a:t>横滚角范围-pi~pi</a:t>
            </a:r>
            <a:endParaRPr sz="1800" dirty="0">
              <a:sym typeface="+mn-ea"/>
            </a:endParaRPr>
          </a:p>
          <a:p>
            <a:pPr algn="just">
              <a:spcBef>
                <a:spcPts val="0"/>
              </a:spcBef>
              <a:spcAft>
                <a:spcPts val="0"/>
              </a:spcAft>
              <a:buFont typeface="Wingdings" panose="05000000000000000000" charset="0"/>
            </a:pPr>
            <a:r>
              <a:rPr lang="en-US" altLang="zh-CN" sz="1800" dirty="0">
                <a:solidFill>
                  <a:srgbClr val="FF0000"/>
                </a:solidFill>
                <a:sym typeface="+mn-ea"/>
              </a:rPr>
              <a:t>          </a:t>
            </a:r>
            <a:r>
              <a:rPr lang="zh-CN" sz="1800" dirty="0">
                <a:solidFill>
                  <a:srgbClr val="FF0000"/>
                </a:solidFill>
                <a:sym typeface="+mn-ea"/>
              </a:rPr>
              <a:t>（注意</a:t>
            </a:r>
            <a:r>
              <a:rPr sz="1800" dirty="0">
                <a:solidFill>
                  <a:srgbClr val="FF0000"/>
                </a:solidFill>
                <a:sym typeface="+mn-ea"/>
              </a:rPr>
              <a:t>北偏西为正</a:t>
            </a:r>
            <a:r>
              <a:rPr lang="zh-CN" sz="1800" dirty="0">
                <a:solidFill>
                  <a:srgbClr val="FF0000"/>
                </a:solidFill>
                <a:sym typeface="+mn-ea"/>
              </a:rPr>
              <a:t>）</a:t>
            </a:r>
            <a:r>
              <a:rPr lang="en-US" altLang="zh-CN" sz="1800" dirty="0">
                <a:sym typeface="+mn-ea"/>
              </a:rPr>
              <a:t>     </a:t>
            </a:r>
            <a:r>
              <a:rPr lang="zh-CN" sz="1800" dirty="0">
                <a:sym typeface="+mn-ea"/>
              </a:rPr>
              <a:t>（</a:t>
            </a:r>
            <a:r>
              <a:rPr sz="1800" dirty="0">
                <a:sym typeface="+mn-ea"/>
              </a:rPr>
              <a:t>机头朝上为正</a:t>
            </a:r>
            <a:r>
              <a:rPr lang="zh-CN" sz="1800" dirty="0">
                <a:sym typeface="+mn-ea"/>
              </a:rPr>
              <a:t>）</a:t>
            </a:r>
            <a:r>
              <a:rPr lang="en-US" altLang="zh-CN" sz="1800" dirty="0">
                <a:sym typeface="+mn-ea"/>
              </a:rPr>
              <a:t>         </a:t>
            </a:r>
            <a:r>
              <a:rPr lang="zh-CN" altLang="en-US" sz="1800" dirty="0">
                <a:sym typeface="+mn-ea"/>
              </a:rPr>
              <a:t>（</a:t>
            </a:r>
            <a:r>
              <a:rPr sz="1800" dirty="0">
                <a:sym typeface="+mn-ea"/>
              </a:rPr>
              <a:t>右倾为正</a:t>
            </a:r>
            <a:r>
              <a:rPr lang="zh-CN" sz="1800" dirty="0">
                <a:sym typeface="+mn-ea"/>
              </a:rPr>
              <a:t>）</a:t>
            </a:r>
            <a:endParaRPr lang="zh-CN" altLang="en-US"/>
          </a:p>
        </p:txBody>
      </p:sp>
      <p:graphicFrame>
        <p:nvGraphicFramePr>
          <p:cNvPr id="18" name="对象 17"/>
          <p:cNvGraphicFramePr/>
          <p:nvPr/>
        </p:nvGraphicFramePr>
        <p:xfrm>
          <a:off x="1197610" y="4037965"/>
          <a:ext cx="6678930" cy="2052320"/>
        </p:xfrm>
        <a:graphic>
          <a:graphicData uri="http://schemas.openxmlformats.org/presentationml/2006/ole">
            <mc:AlternateContent xmlns:mc="http://schemas.openxmlformats.org/markup-compatibility/2006">
              <mc:Choice xmlns:v="urn:schemas-microsoft-com:vml" Requires="v">
                <p:oleObj spid="_x0000_s19" name="" r:id="rId5" imgW="6673850" imgH="2051050" progId="Paint.Picture">
                  <p:embed/>
                </p:oleObj>
              </mc:Choice>
              <mc:Fallback>
                <p:oleObj name="" r:id="rId5" imgW="6673850" imgH="2051050" progId="Paint.Picture">
                  <p:embed/>
                  <p:pic>
                    <p:nvPicPr>
                      <p:cNvPr id="0" name="图片 18"/>
                      <p:cNvPicPr/>
                      <p:nvPr/>
                    </p:nvPicPr>
                    <p:blipFill>
                      <a:blip r:embed="rId6"/>
                      <a:stretch>
                        <a:fillRect/>
                      </a:stretch>
                    </p:blipFill>
                    <p:spPr>
                      <a:xfrm>
                        <a:off x="1197610" y="4037965"/>
                        <a:ext cx="6678930" cy="2052320"/>
                      </a:xfrm>
                      <a:prstGeom prst="rect">
                        <a:avLst/>
                      </a:prstGeom>
                    </p:spPr>
                  </p:pic>
                </p:oleObj>
              </mc:Fallback>
            </mc:AlternateContent>
          </a:graphicData>
        </a:graphic>
      </p:graphicFrame>
    </p:spTree>
    <p:custDataLst>
      <p:tags r:id="rId7"/>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4. </a:t>
            </a:r>
            <a:r>
              <a:rPr lang="zh-CN" altLang="en-US" sz="2800" b="1" dirty="0">
                <a:sym typeface="+mn-ea"/>
              </a:rPr>
              <a:t>习惯</a:t>
            </a:r>
            <a:r>
              <a:rPr lang="zh-CN" altLang="en-US" sz="2800" b="1" dirty="0"/>
              <a:t>约定与</a:t>
            </a:r>
            <a:r>
              <a:rPr lang="zh-CN" altLang="en-US" sz="2800" b="1" dirty="0">
                <a:sym typeface="+mn-ea"/>
              </a:rPr>
              <a:t>常</a:t>
            </a:r>
            <a:r>
              <a:rPr lang="zh-CN" altLang="en-US" sz="2800" b="1" dirty="0"/>
              <a:t>用变量</a:t>
            </a:r>
            <a:r>
              <a:rPr lang="zh-CN" altLang="en-US" sz="2800" b="1" dirty="0"/>
              <a:t>符号</a:t>
            </a:r>
            <a:endParaRPr lang="zh-CN" altLang="en-US" sz="2800" b="1" dirty="0"/>
          </a:p>
        </p:txBody>
      </p:sp>
      <p:sp>
        <p:nvSpPr>
          <p:cNvPr id="2" name="Rectangle 63"/>
          <p:cNvSpPr/>
          <p:nvPr/>
        </p:nvSpPr>
        <p:spPr>
          <a:xfrm>
            <a:off x="304800" y="996951"/>
            <a:ext cx="8547100" cy="5631180"/>
          </a:xfrm>
          <a:prstGeom prst="rect">
            <a:avLst/>
          </a:prstGeom>
          <a:noFill/>
          <a:ln w="9525">
            <a:noFill/>
          </a:ln>
        </p:spPr>
        <p:txBody>
          <a:bodyPr wrap="square" anchor="ctr" anchorCtr="0">
            <a:spAutoFit/>
          </a:bodyPr>
          <a:p>
            <a:pPr algn="just">
              <a:lnSpc>
                <a:spcPct val="100000"/>
              </a:lnSpc>
              <a:spcBef>
                <a:spcPts val="0"/>
              </a:spcBef>
              <a:spcAft>
                <a:spcPts val="0"/>
              </a:spcAft>
            </a:pPr>
            <a:r>
              <a:rPr lang="zh-CN" sz="2000" dirty="0">
                <a:sym typeface="+mn-ea"/>
              </a:rPr>
              <a:t>（</a:t>
            </a:r>
            <a:r>
              <a:rPr lang="en-US" altLang="zh-CN" sz="2000" dirty="0">
                <a:sym typeface="+mn-ea"/>
              </a:rPr>
              <a:t>4</a:t>
            </a:r>
            <a:r>
              <a:rPr lang="zh-CN" altLang="en-US" sz="2000" dirty="0">
                <a:sym typeface="+mn-ea"/>
              </a:rPr>
              <a:t>）</a:t>
            </a:r>
            <a:r>
              <a:rPr lang="en-US" altLang="zh-CN" sz="2000" dirty="0">
                <a:sym typeface="+mn-ea"/>
              </a:rPr>
              <a:t>IMU</a:t>
            </a:r>
            <a:r>
              <a:rPr lang="zh-CN" altLang="en-US" sz="2000" dirty="0">
                <a:sym typeface="+mn-ea"/>
              </a:rPr>
              <a:t>采样数据</a:t>
            </a:r>
            <a:endParaRPr lang="zh-CN" altLang="en-US" sz="2000" dirty="0">
              <a:sym typeface="+mn-ea"/>
            </a:endParaRPr>
          </a:p>
          <a:p>
            <a:pPr lvl="1" algn="just">
              <a:lnSpc>
                <a:spcPct val="100000"/>
              </a:lnSpc>
              <a:spcBef>
                <a:spcPts val="0"/>
              </a:spcBef>
              <a:spcAft>
                <a:spcPts val="0"/>
              </a:spcAft>
            </a:pPr>
            <a:r>
              <a:rPr sz="2000" dirty="0">
                <a:sym typeface="+mn-ea"/>
              </a:rPr>
              <a:t>imu=[wm; vm; t]，通常时标总是放在最后一列</a:t>
            </a:r>
            <a:r>
              <a:rPr lang="zh-CN" sz="2000" dirty="0">
                <a:sym typeface="+mn-ea"/>
              </a:rPr>
              <a:t>，</a:t>
            </a:r>
            <a:endParaRPr sz="2000" dirty="0">
              <a:sym typeface="+mn-ea"/>
            </a:endParaRPr>
          </a:p>
          <a:p>
            <a:pPr algn="just">
              <a:lnSpc>
                <a:spcPct val="100000"/>
              </a:lnSpc>
              <a:spcBef>
                <a:spcPts val="0"/>
              </a:spcBef>
              <a:spcAft>
                <a:spcPts val="0"/>
              </a:spcAft>
            </a:pPr>
            <a:r>
              <a:rPr lang="en-US" altLang="zh-CN" sz="2000" dirty="0">
                <a:sym typeface="+mn-ea"/>
              </a:rPr>
              <a:t>      </a:t>
            </a:r>
            <a:r>
              <a:rPr lang="zh-CN" sz="2000" dirty="0">
                <a:sym typeface="+mn-ea"/>
              </a:rPr>
              <a:t>其中，</a:t>
            </a:r>
            <a:r>
              <a:rPr sz="2000" dirty="0">
                <a:sym typeface="+mn-ea"/>
              </a:rPr>
              <a:t>wm</a:t>
            </a:r>
            <a:r>
              <a:rPr lang="zh-CN" sz="2000" dirty="0">
                <a:sym typeface="+mn-ea"/>
              </a:rPr>
              <a:t>为陀螺三轴</a:t>
            </a:r>
            <a:r>
              <a:rPr sz="2000" dirty="0">
                <a:sym typeface="+mn-ea"/>
              </a:rPr>
              <a:t>角增量、</a:t>
            </a:r>
            <a:r>
              <a:rPr lang="en-US" sz="2000" dirty="0">
                <a:sym typeface="+mn-ea"/>
              </a:rPr>
              <a:t>vm</a:t>
            </a:r>
            <a:r>
              <a:rPr lang="zh-CN" altLang="en-US" sz="2000" dirty="0">
                <a:sym typeface="+mn-ea"/>
              </a:rPr>
              <a:t>为加表三轴</a:t>
            </a:r>
            <a:r>
              <a:rPr sz="2000" dirty="0">
                <a:sym typeface="+mn-ea"/>
              </a:rPr>
              <a:t>速度增量</a:t>
            </a:r>
            <a:r>
              <a:rPr lang="zh-CN" sz="2000" dirty="0">
                <a:sym typeface="+mn-ea"/>
              </a:rPr>
              <a:t>，</a:t>
            </a:r>
            <a:r>
              <a:rPr sz="2000" dirty="0">
                <a:sym typeface="+mn-ea"/>
              </a:rPr>
              <a:t>PSINS惯导算法里使用的陀螺和加</a:t>
            </a:r>
            <a:r>
              <a:rPr lang="zh-CN" sz="2000" dirty="0">
                <a:sym typeface="+mn-ea"/>
              </a:rPr>
              <a:t>表</a:t>
            </a:r>
            <a:r>
              <a:rPr sz="2000" dirty="0">
                <a:sym typeface="+mn-ea"/>
              </a:rPr>
              <a:t>输入</a:t>
            </a:r>
            <a:r>
              <a:rPr sz="2000" dirty="0">
                <a:solidFill>
                  <a:srgbClr val="FF0000"/>
                </a:solidFill>
                <a:sym typeface="+mn-ea"/>
              </a:rPr>
              <a:t>都是增量信息（</a:t>
            </a:r>
            <a:r>
              <a:rPr lang="zh-CN" sz="2000" dirty="0">
                <a:solidFill>
                  <a:srgbClr val="FF0000"/>
                </a:solidFill>
                <a:sym typeface="+mn-ea"/>
              </a:rPr>
              <a:t>分别</a:t>
            </a:r>
            <a:r>
              <a:rPr sz="2000" dirty="0">
                <a:solidFill>
                  <a:srgbClr val="FF0000"/>
                </a:solidFill>
                <a:sym typeface="+mn-ea"/>
              </a:rPr>
              <a:t>对应单位rad</a:t>
            </a:r>
            <a:r>
              <a:rPr lang="zh-CN" sz="2000" dirty="0">
                <a:solidFill>
                  <a:srgbClr val="FF0000"/>
                </a:solidFill>
                <a:sym typeface="+mn-ea"/>
              </a:rPr>
              <a:t>和</a:t>
            </a:r>
            <a:r>
              <a:rPr sz="2000" dirty="0">
                <a:solidFill>
                  <a:srgbClr val="FF0000"/>
                </a:solidFill>
                <a:sym typeface="+mn-ea"/>
              </a:rPr>
              <a:t>m/s）</a:t>
            </a:r>
            <a:r>
              <a:rPr sz="2000" dirty="0">
                <a:sym typeface="+mn-ea"/>
              </a:rPr>
              <a:t>，如果用户数据中是角速度/比力信息，则简单地乘以采样间隔ts处理即可。</a:t>
            </a:r>
            <a:endParaRPr sz="2000" dirty="0">
              <a:sym typeface="+mn-ea"/>
            </a:endParaRPr>
          </a:p>
          <a:p>
            <a:pPr algn="just">
              <a:lnSpc>
                <a:spcPct val="100000"/>
              </a:lnSpc>
              <a:spcBef>
                <a:spcPts val="0"/>
              </a:spcBef>
              <a:spcAft>
                <a:spcPts val="0"/>
              </a:spcAft>
            </a:pPr>
            <a:r>
              <a:rPr lang="zh-CN" sz="2000" dirty="0">
                <a:sym typeface="+mn-ea"/>
              </a:rPr>
              <a:t>（</a:t>
            </a:r>
            <a:r>
              <a:rPr lang="en-US" altLang="zh-CN" sz="2000" dirty="0">
                <a:sym typeface="+mn-ea"/>
              </a:rPr>
              <a:t>5</a:t>
            </a:r>
            <a:r>
              <a:rPr lang="zh-CN" altLang="en-US" sz="2000" dirty="0">
                <a:sym typeface="+mn-ea"/>
              </a:rPr>
              <a:t>）</a:t>
            </a:r>
            <a:r>
              <a:rPr lang="en-US" altLang="zh-CN" sz="2000" dirty="0">
                <a:sym typeface="+mn-ea"/>
              </a:rPr>
              <a:t>AVP</a:t>
            </a:r>
            <a:r>
              <a:rPr lang="zh-CN" altLang="en-US" sz="2000" dirty="0">
                <a:sym typeface="+mn-ea"/>
              </a:rPr>
              <a:t>导航参数</a:t>
            </a:r>
            <a:endParaRPr lang="zh-CN" altLang="en-US" sz="2000" dirty="0">
              <a:sym typeface="+mn-ea"/>
            </a:endParaRPr>
          </a:p>
          <a:p>
            <a:pPr algn="just">
              <a:lnSpc>
                <a:spcPct val="100000"/>
              </a:lnSpc>
              <a:spcBef>
                <a:spcPts val="0"/>
              </a:spcBef>
              <a:spcAft>
                <a:spcPts val="0"/>
              </a:spcAft>
            </a:pPr>
            <a:r>
              <a:rPr lang="en-US" sz="2000" dirty="0">
                <a:sym typeface="+mn-ea"/>
              </a:rPr>
              <a:t>      </a:t>
            </a:r>
            <a:r>
              <a:rPr sz="2000" dirty="0">
                <a:sym typeface="+mn-ea"/>
              </a:rPr>
              <a:t>avp=[att; vn; pos; t]。</a:t>
            </a:r>
            <a:endParaRPr sz="2000" dirty="0">
              <a:sym typeface="+mn-ea"/>
            </a:endParaRPr>
          </a:p>
          <a:p>
            <a:pPr algn="just">
              <a:lnSpc>
                <a:spcPct val="100000"/>
              </a:lnSpc>
              <a:spcBef>
                <a:spcPts val="0"/>
              </a:spcBef>
              <a:spcAft>
                <a:spcPts val="0"/>
              </a:spcAft>
            </a:pPr>
            <a:r>
              <a:rPr lang="en-US" altLang="zh-CN" sz="2000" dirty="0">
                <a:sym typeface="+mn-ea"/>
              </a:rPr>
              <a:t>     </a:t>
            </a:r>
            <a:r>
              <a:rPr lang="zh-CN" sz="2000" dirty="0">
                <a:sym typeface="+mn-ea"/>
              </a:rPr>
              <a:t>其中，姿态</a:t>
            </a:r>
            <a:r>
              <a:rPr sz="2000" dirty="0">
                <a:sym typeface="+mn-ea"/>
              </a:rPr>
              <a:t>att=[俯仰pitch; 横滚roll; 方位yaw]</a:t>
            </a:r>
            <a:r>
              <a:rPr lang="zh-CN" sz="2000" dirty="0">
                <a:sym typeface="+mn-ea"/>
              </a:rPr>
              <a:t>；</a:t>
            </a:r>
            <a:endParaRPr lang="zh-CN" sz="2000" dirty="0">
              <a:sym typeface="+mn-ea"/>
            </a:endParaRPr>
          </a:p>
          <a:p>
            <a:pPr algn="just">
              <a:lnSpc>
                <a:spcPct val="100000"/>
              </a:lnSpc>
              <a:spcBef>
                <a:spcPts val="0"/>
              </a:spcBef>
              <a:spcAft>
                <a:spcPts val="0"/>
              </a:spcAft>
            </a:pPr>
            <a:r>
              <a:rPr lang="en-US" altLang="zh-CN" sz="2000" dirty="0">
                <a:sym typeface="+mn-ea"/>
              </a:rPr>
              <a:t>                </a:t>
            </a:r>
            <a:r>
              <a:rPr sz="2000" dirty="0">
                <a:sym typeface="+mn-ea"/>
              </a:rPr>
              <a:t>速度vn=[</a:t>
            </a:r>
            <a:r>
              <a:rPr lang="zh-CN" sz="2000" dirty="0">
                <a:sym typeface="+mn-ea"/>
              </a:rPr>
              <a:t>东速</a:t>
            </a:r>
            <a:r>
              <a:rPr sz="2000" dirty="0">
                <a:sym typeface="+mn-ea"/>
              </a:rPr>
              <a:t>vE; </a:t>
            </a:r>
            <a:r>
              <a:rPr lang="zh-CN" sz="2000" dirty="0">
                <a:sym typeface="+mn-ea"/>
              </a:rPr>
              <a:t>北速</a:t>
            </a:r>
            <a:r>
              <a:rPr sz="2000" dirty="0">
                <a:sym typeface="+mn-ea"/>
              </a:rPr>
              <a:t>vN; </a:t>
            </a:r>
            <a:r>
              <a:rPr lang="zh-CN" sz="2000" dirty="0">
                <a:sym typeface="+mn-ea"/>
              </a:rPr>
              <a:t>天速</a:t>
            </a:r>
            <a:r>
              <a:rPr sz="2000" dirty="0">
                <a:sym typeface="+mn-ea"/>
              </a:rPr>
              <a:t>vU]</a:t>
            </a:r>
            <a:r>
              <a:rPr lang="zh-CN" sz="2000" dirty="0">
                <a:sym typeface="+mn-ea"/>
              </a:rPr>
              <a:t>；</a:t>
            </a:r>
            <a:endParaRPr sz="2000" dirty="0">
              <a:sym typeface="+mn-ea"/>
            </a:endParaRPr>
          </a:p>
          <a:p>
            <a:pPr algn="just">
              <a:lnSpc>
                <a:spcPct val="100000"/>
              </a:lnSpc>
              <a:spcBef>
                <a:spcPts val="0"/>
              </a:spcBef>
              <a:spcAft>
                <a:spcPts val="0"/>
              </a:spcAft>
            </a:pPr>
            <a:r>
              <a:rPr sz="2000" dirty="0">
                <a:sym typeface="+mn-ea"/>
              </a:rPr>
              <a:t></a:t>
            </a:r>
            <a:r>
              <a:rPr lang="en-US" sz="2000" dirty="0">
                <a:sym typeface="+mn-ea"/>
              </a:rPr>
              <a:t>            </a:t>
            </a:r>
            <a:r>
              <a:rPr sz="2000" dirty="0">
                <a:sym typeface="+mn-ea"/>
              </a:rPr>
              <a:t>位置向量：pos=[纬度lat; 经度lon; 高度hgt]。</a:t>
            </a:r>
            <a:endParaRPr sz="2000" dirty="0">
              <a:sym typeface="+mn-ea"/>
            </a:endParaRPr>
          </a:p>
          <a:p>
            <a:pPr algn="just">
              <a:lnSpc>
                <a:spcPct val="100000"/>
              </a:lnSpc>
              <a:spcBef>
                <a:spcPts val="0"/>
              </a:spcBef>
              <a:spcAft>
                <a:spcPts val="0"/>
              </a:spcAft>
            </a:pPr>
            <a:r>
              <a:rPr sz="2000" dirty="0">
                <a:sym typeface="+mn-ea"/>
              </a:rPr>
              <a:t> </a:t>
            </a:r>
            <a:r>
              <a:rPr lang="en-US" sz="2000" dirty="0">
                <a:sym typeface="+mn-ea"/>
              </a:rPr>
              <a:t>     </a:t>
            </a:r>
            <a:r>
              <a:rPr lang="zh-CN" altLang="en-US" sz="2000" dirty="0">
                <a:sym typeface="+mn-ea"/>
              </a:rPr>
              <a:t>注意：</a:t>
            </a:r>
            <a:r>
              <a:rPr sz="2000" dirty="0">
                <a:sym typeface="+mn-ea"/>
              </a:rPr>
              <a:t>俯仰</a:t>
            </a:r>
            <a:r>
              <a:rPr lang="en-US" sz="2000" dirty="0">
                <a:sym typeface="+mn-ea"/>
              </a:rPr>
              <a:t>/</a:t>
            </a:r>
            <a:r>
              <a:rPr sz="2000" dirty="0">
                <a:sym typeface="+mn-ea"/>
              </a:rPr>
              <a:t>横滚</a:t>
            </a:r>
            <a:r>
              <a:rPr lang="en-US" sz="2000" dirty="0">
                <a:sym typeface="+mn-ea"/>
              </a:rPr>
              <a:t>/</a:t>
            </a:r>
            <a:r>
              <a:rPr sz="2000" dirty="0">
                <a:sym typeface="+mn-ea"/>
              </a:rPr>
              <a:t>方位</a:t>
            </a:r>
            <a:r>
              <a:rPr lang="en-US" sz="2000" dirty="0">
                <a:sym typeface="+mn-ea"/>
              </a:rPr>
              <a:t>/</a:t>
            </a:r>
            <a:r>
              <a:rPr sz="2000" dirty="0">
                <a:sym typeface="+mn-ea"/>
              </a:rPr>
              <a:t>纬度</a:t>
            </a:r>
            <a:r>
              <a:rPr lang="en-US" sz="2000" dirty="0">
                <a:sym typeface="+mn-ea"/>
              </a:rPr>
              <a:t>/</a:t>
            </a:r>
            <a:r>
              <a:rPr sz="2000" dirty="0">
                <a:sym typeface="+mn-ea"/>
              </a:rPr>
              <a:t>经度</a:t>
            </a:r>
            <a:r>
              <a:rPr lang="zh-CN" sz="2000" dirty="0">
                <a:solidFill>
                  <a:srgbClr val="FF0000"/>
                </a:solidFill>
                <a:sym typeface="+mn-ea"/>
              </a:rPr>
              <a:t>均为弧度单位</a:t>
            </a:r>
            <a:r>
              <a:rPr lang="en-US" altLang="zh-CN" sz="2000" dirty="0">
                <a:solidFill>
                  <a:srgbClr val="FF0000"/>
                </a:solidFill>
                <a:sym typeface="+mn-ea"/>
              </a:rPr>
              <a:t>rad</a:t>
            </a:r>
            <a:r>
              <a:rPr lang="zh-CN" sz="2000" dirty="0">
                <a:sym typeface="+mn-ea"/>
              </a:rPr>
              <a:t>。</a:t>
            </a:r>
            <a:endParaRPr sz="2000" dirty="0">
              <a:sym typeface="+mn-ea"/>
            </a:endParaRPr>
          </a:p>
          <a:p>
            <a:pPr algn="just">
              <a:lnSpc>
                <a:spcPct val="100000"/>
              </a:lnSpc>
              <a:spcBef>
                <a:spcPts val="0"/>
              </a:spcBef>
              <a:spcAft>
                <a:spcPts val="0"/>
              </a:spcAft>
            </a:pPr>
            <a:r>
              <a:rPr lang="zh-CN" sz="2000" dirty="0">
                <a:sym typeface="+mn-ea"/>
              </a:rPr>
              <a:t>（</a:t>
            </a:r>
            <a:r>
              <a:rPr lang="en-US" altLang="zh-CN" sz="2000" dirty="0">
                <a:sym typeface="+mn-ea"/>
              </a:rPr>
              <a:t>6</a:t>
            </a:r>
            <a:r>
              <a:rPr lang="zh-CN" altLang="en-US" sz="2000" dirty="0">
                <a:sym typeface="+mn-ea"/>
              </a:rPr>
              <a:t>）误差参数</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sz="2000" dirty="0">
                <a:sym typeface="+mn-ea"/>
              </a:rPr>
              <a:t>失准角误差phi=[phiE;phiN;phiU]；速度误差dvn；位置误差dpos=[dlat;dlon;dhgt]；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sz="2000" dirty="0">
                <a:sym typeface="+mn-ea"/>
              </a:rPr>
              <a:t>陀螺漂移eb=[ebx;eby;ebz]；加表零偏db=[dbx;dby;dbz]；web</a:t>
            </a:r>
            <a:r>
              <a:rPr lang="zh-CN" sz="2000" dirty="0">
                <a:sym typeface="+mn-ea"/>
              </a:rPr>
              <a:t>为</a:t>
            </a:r>
            <a:r>
              <a:rPr sz="2000" dirty="0">
                <a:sym typeface="+mn-ea"/>
              </a:rPr>
              <a:t>陀螺角度随机游走/角速率白噪声；wdb</a:t>
            </a:r>
            <a:r>
              <a:rPr lang="zh-CN" sz="2000" dirty="0">
                <a:sym typeface="+mn-ea"/>
              </a:rPr>
              <a:t>为</a:t>
            </a:r>
            <a:r>
              <a:rPr sz="2000" dirty="0">
                <a:sym typeface="+mn-ea"/>
              </a:rPr>
              <a:t>加计速度随机游走/比力白噪声</a:t>
            </a:r>
            <a:r>
              <a:rPr lang="zh-CN" sz="2000" dirty="0">
                <a:sym typeface="+mn-ea"/>
              </a:rPr>
              <a:t>；</a:t>
            </a:r>
            <a:endParaRPr lang="zh-CN" sz="2000" dirty="0">
              <a:sym typeface="+mn-ea"/>
            </a:endParaRPr>
          </a:p>
          <a:p>
            <a:pPr marL="342900" indent="-342900" algn="just">
              <a:lnSpc>
                <a:spcPct val="100000"/>
              </a:lnSpc>
              <a:spcBef>
                <a:spcPts val="0"/>
              </a:spcBef>
              <a:spcAft>
                <a:spcPts val="0"/>
              </a:spcAft>
              <a:buFont typeface="Wingdings" panose="05000000000000000000" charset="0"/>
              <a:buChar char="Ø"/>
            </a:pPr>
            <a:r>
              <a:rPr lang="zh-CN" sz="2000" dirty="0">
                <a:sym typeface="+mn-ea"/>
              </a:rPr>
              <a:t>陀螺标定误差矩阵</a:t>
            </a:r>
            <a:r>
              <a:rPr lang="en-US" altLang="zh-CN" sz="2000" dirty="0">
                <a:sym typeface="+mn-ea"/>
              </a:rPr>
              <a:t>dKg</a:t>
            </a:r>
            <a:r>
              <a:rPr lang="zh-CN" altLang="en-US" sz="2000" dirty="0">
                <a:sym typeface="+mn-ea"/>
              </a:rPr>
              <a:t>；加表</a:t>
            </a:r>
            <a:r>
              <a:rPr lang="zh-CN" sz="2000" dirty="0">
                <a:sym typeface="+mn-ea"/>
              </a:rPr>
              <a:t>标定误差矩阵</a:t>
            </a:r>
            <a:r>
              <a:rPr lang="en-US" altLang="zh-CN" sz="2000" dirty="0">
                <a:sym typeface="+mn-ea"/>
              </a:rPr>
              <a:t>dKa</a:t>
            </a:r>
            <a:r>
              <a:rPr lang="zh-CN" altLang="en-US" sz="2000" dirty="0">
                <a:sym typeface="+mn-ea"/>
              </a:rPr>
              <a: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lang="en-US" sz="2000" dirty="0">
                <a:sym typeface="+mn-ea"/>
              </a:rPr>
              <a:t>IMU</a:t>
            </a:r>
            <a:r>
              <a:rPr lang="zh-CN" altLang="en-US" sz="2000" dirty="0">
                <a:sym typeface="+mn-ea"/>
              </a:rPr>
              <a:t>误差结构体</a:t>
            </a:r>
            <a:r>
              <a:rPr lang="en-US" altLang="zh-CN" sz="2000" dirty="0">
                <a:sym typeface="+mn-ea"/>
              </a:rPr>
              <a:t>imuerr</a:t>
            </a:r>
            <a:r>
              <a:rPr lang="zh-CN" altLang="en-US" sz="2000" dirty="0">
                <a:sym typeface="+mn-ea"/>
              </a:rPr>
              <a:t>，包含较多成员，可见</a:t>
            </a:r>
            <a:r>
              <a:rPr lang="en-US" altLang="zh-CN" sz="2000" dirty="0">
                <a:sym typeface="+mn-ea"/>
              </a:rPr>
              <a:t>imuerrset</a:t>
            </a:r>
            <a:r>
              <a:rPr lang="zh-CN" altLang="en-US" sz="2000" dirty="0">
                <a:sym typeface="+mn-ea"/>
              </a:rPr>
              <a:t>函数。</a:t>
            </a:r>
            <a:endParaRPr lang="zh-CN" altLang="en-US" sz="2000" dirty="0">
              <a:sym typeface="+mn-ea"/>
            </a:endParaRP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4. </a:t>
            </a:r>
            <a:r>
              <a:rPr lang="zh-CN" altLang="en-US" sz="2800" b="1" dirty="0">
                <a:sym typeface="+mn-ea"/>
              </a:rPr>
              <a:t>习惯</a:t>
            </a:r>
            <a:r>
              <a:rPr lang="zh-CN" altLang="en-US" sz="2800" b="1" dirty="0"/>
              <a:t>约定与</a:t>
            </a:r>
            <a:r>
              <a:rPr lang="zh-CN" altLang="en-US" sz="2800" b="1" dirty="0">
                <a:sym typeface="+mn-ea"/>
              </a:rPr>
              <a:t>常</a:t>
            </a:r>
            <a:r>
              <a:rPr lang="zh-CN" altLang="en-US" sz="2800" b="1" dirty="0"/>
              <a:t>用变量</a:t>
            </a:r>
            <a:r>
              <a:rPr lang="zh-CN" altLang="en-US" sz="2800" b="1" dirty="0"/>
              <a:t>符号</a:t>
            </a:r>
            <a:endParaRPr lang="zh-CN" altLang="en-US" sz="2800" b="1" dirty="0"/>
          </a:p>
        </p:txBody>
      </p:sp>
      <p:sp>
        <p:nvSpPr>
          <p:cNvPr id="2" name="Rectangle 63"/>
          <p:cNvSpPr/>
          <p:nvPr/>
        </p:nvSpPr>
        <p:spPr>
          <a:xfrm>
            <a:off x="304165" y="1053148"/>
            <a:ext cx="8547100" cy="3169285"/>
          </a:xfrm>
          <a:prstGeom prst="rect">
            <a:avLst/>
          </a:prstGeom>
          <a:noFill/>
          <a:ln w="9525">
            <a:noFill/>
          </a:ln>
        </p:spPr>
        <p:txBody>
          <a:bodyPr wrap="square" anchor="ctr" anchorCtr="0">
            <a:spAutoFit/>
          </a:bodyPr>
          <a:p>
            <a:pPr algn="just">
              <a:lnSpc>
                <a:spcPct val="100000"/>
              </a:lnSpc>
              <a:spcBef>
                <a:spcPts val="0"/>
              </a:spcBef>
              <a:spcAft>
                <a:spcPts val="0"/>
              </a:spcAft>
            </a:pPr>
            <a:r>
              <a:rPr lang="zh-CN" sz="2000" dirty="0">
                <a:sym typeface="+mn-ea"/>
              </a:rPr>
              <a:t>（</a:t>
            </a:r>
            <a:r>
              <a:rPr lang="en-US" altLang="zh-CN" sz="2000" dirty="0">
                <a:sym typeface="+mn-ea"/>
              </a:rPr>
              <a:t>7</a:t>
            </a:r>
            <a:r>
              <a:rPr lang="zh-CN" altLang="en-US" sz="2000" dirty="0">
                <a:sym typeface="+mn-ea"/>
              </a:rPr>
              <a:t>）其它</a:t>
            </a:r>
            <a:r>
              <a:rPr sz="2000" dirty="0">
                <a:sym typeface="+mn-ea"/>
              </a:rPr>
              <a: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sz="2000" dirty="0">
                <a:sym typeface="+mn-ea"/>
              </a:rPr>
              <a:t>角速度wnie：表示w^n_{ie}即e系相对于i系的角速度在n系的投影</a:t>
            </a:r>
            <a:r>
              <a:rPr lang="zh-CN" sz="2000" dirty="0">
                <a:sym typeface="+mn-ea"/>
              </a:rPr>
              <a:t>，</a:t>
            </a:r>
            <a:r>
              <a:rPr sz="2000" dirty="0">
                <a:sym typeface="+mn-ea"/>
              </a:rPr>
              <a:t>书写一般遵从规律是</a:t>
            </a:r>
            <a:r>
              <a:rPr sz="2000" b="1" u="sng" dirty="0">
                <a:sym typeface="+mn-ea"/>
              </a:rPr>
              <a:t>从左到右从上到下</a:t>
            </a:r>
            <a:r>
              <a:rPr sz="2000" dirty="0">
                <a:sym typeface="+mn-ea"/>
              </a:rPr>
              <a:t>；wnin和wnen等</a:t>
            </a:r>
            <a:r>
              <a:rPr lang="zh-CN" sz="2000" dirty="0">
                <a:sym typeface="+mn-ea"/>
              </a:rPr>
              <a:t>变量符号</a:t>
            </a:r>
            <a:r>
              <a:rPr sz="2000" dirty="0">
                <a:sym typeface="+mn-ea"/>
              </a:rPr>
              <a:t>类似</a:t>
            </a:r>
            <a:r>
              <a:rPr lang="zh-CN" sz="2000" dirty="0">
                <a:sym typeface="+mn-ea"/>
              </a:rPr>
              <a:t>；</a:t>
            </a:r>
            <a:endParaRPr lang="zh-CN"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phim/dvbm</a:t>
            </a:r>
            <a:r>
              <a:rPr lang="zh-CN" altLang="en-US" sz="2000" dirty="0">
                <a:sym typeface="+mn-ea"/>
              </a:rPr>
              <a:t>：经不可交换误差补偿后的等效旋转矢量</a:t>
            </a:r>
            <a:r>
              <a:rPr lang="en-US" altLang="zh-CN" sz="2000" dirty="0">
                <a:sym typeface="+mn-ea"/>
              </a:rPr>
              <a:t>/</a:t>
            </a:r>
            <a:r>
              <a:rPr lang="zh-CN" altLang="en-US" sz="2000" dirty="0">
                <a:sym typeface="+mn-ea"/>
              </a:rPr>
              <a:t>比</a:t>
            </a:r>
            <a:r>
              <a:rPr lang="zh-CN" altLang="en-US" sz="2000" dirty="0">
                <a:sym typeface="+mn-ea"/>
              </a:rPr>
              <a:t>力速度增量；</a:t>
            </a:r>
            <a:endParaRPr lang="zh-CN"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gn</a:t>
            </a:r>
            <a:r>
              <a:rPr lang="zh-CN" altLang="en-US" sz="2000" dirty="0">
                <a:sym typeface="+mn-ea"/>
              </a:rPr>
              <a:t>：当地重力矢量</a:t>
            </a:r>
            <a:r>
              <a:rPr lang="en-US" altLang="zh-CN" sz="2000" dirty="0">
                <a:sym typeface="+mn-ea"/>
              </a:rPr>
              <a:t>gn=[0;0;-g]</a:t>
            </a:r>
            <a:r>
              <a:rPr lang="zh-CN" altLang="en-US" sz="2000" dirty="0">
                <a:sym typeface="+mn-ea"/>
              </a:rPr>
              <a:t>，</a:t>
            </a:r>
            <a:r>
              <a:rPr lang="en-US" altLang="zh-CN" sz="2000" dirty="0">
                <a:sym typeface="+mn-ea"/>
              </a:rPr>
              <a:t>g</a:t>
            </a:r>
            <a:r>
              <a:rPr lang="zh-CN" altLang="en-US" sz="2000" dirty="0">
                <a:sym typeface="+mn-ea"/>
              </a:rPr>
              <a:t>为重力大小；</a:t>
            </a:r>
            <a:r>
              <a:rPr lang="en-US" altLang="zh-CN" sz="2000" dirty="0">
                <a:sym typeface="+mn-ea"/>
              </a:rPr>
              <a:t>gcc</a:t>
            </a:r>
            <a:r>
              <a:rPr lang="zh-CN" altLang="en-US" sz="2000" dirty="0">
                <a:sym typeface="+mn-ea"/>
              </a:rPr>
              <a:t>有害加速度；</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trj</a:t>
            </a:r>
            <a:r>
              <a:rPr lang="zh-CN" altLang="en-US" sz="2000" dirty="0">
                <a:sym typeface="+mn-ea"/>
              </a:rPr>
              <a:t>：仿真轨迹结构体</a:t>
            </a:r>
            <a:r>
              <a:rPr lang="zh-CN" sz="2000" dirty="0">
                <a:sym typeface="+mn-ea"/>
              </a:rPr>
              <a:t>（参见trjsimu函数）</a:t>
            </a:r>
            <a:r>
              <a:rPr lang="zh-CN" altLang="en-US" sz="2000" dirty="0">
                <a:sym typeface="+mn-ea"/>
              </a:rPr>
              <a: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lang="en-US" sz="2000" dirty="0">
                <a:sym typeface="+mn-ea"/>
              </a:rPr>
              <a:t>ins</a:t>
            </a:r>
            <a:r>
              <a:rPr lang="zh-CN" altLang="en-US" sz="2000" dirty="0">
                <a:sym typeface="+mn-ea"/>
              </a:rPr>
              <a:t>：</a:t>
            </a:r>
            <a:r>
              <a:rPr sz="2000" dirty="0">
                <a:sym typeface="+mn-ea"/>
              </a:rPr>
              <a:t>指北方位捷联导航解算结构体</a:t>
            </a:r>
            <a:r>
              <a:rPr lang="zh-CN" sz="2000" dirty="0">
                <a:sym typeface="+mn-ea"/>
              </a:rPr>
              <a:t>（参见</a:t>
            </a:r>
            <a:r>
              <a:rPr lang="en-US" altLang="zh-CN" sz="2000" dirty="0">
                <a:sym typeface="+mn-ea"/>
              </a:rPr>
              <a:t>ins</a:t>
            </a:r>
            <a:r>
              <a:rPr lang="zh-CN" sz="2000" dirty="0">
                <a:sym typeface="+mn-ea"/>
              </a:rPr>
              <a:t>init函数）</a:t>
            </a:r>
            <a:r>
              <a:rPr sz="2000" dirty="0">
                <a:sym typeface="+mn-ea"/>
              </a:rPr>
              <a: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lang="en-US" sz="2000" dirty="0">
                <a:sym typeface="+mn-ea"/>
              </a:rPr>
              <a:t>eth</a:t>
            </a:r>
            <a:r>
              <a:rPr lang="zh-CN" altLang="en-US" sz="2000" dirty="0">
                <a:sym typeface="+mn-ea"/>
              </a:rPr>
              <a:t>：</a:t>
            </a:r>
            <a:r>
              <a:rPr sz="2000" dirty="0">
                <a:sym typeface="+mn-ea"/>
              </a:rPr>
              <a:t>导航</a:t>
            </a:r>
            <a:r>
              <a:rPr lang="zh-CN" sz="2000" dirty="0">
                <a:sym typeface="+mn-ea"/>
              </a:rPr>
              <a:t>地球相关</a:t>
            </a:r>
            <a:r>
              <a:rPr sz="2000" dirty="0">
                <a:sym typeface="+mn-ea"/>
              </a:rPr>
              <a:t>计算结构体</a:t>
            </a:r>
            <a:r>
              <a:rPr lang="zh-CN" sz="2000" dirty="0">
                <a:sym typeface="+mn-ea"/>
              </a:rPr>
              <a:t>（</a:t>
            </a:r>
            <a:r>
              <a:rPr lang="zh-CN" sz="2000" dirty="0">
                <a:sym typeface="+mn-ea"/>
              </a:rPr>
              <a:t>参见ethinit</a:t>
            </a:r>
            <a:r>
              <a:rPr lang="zh-CN" sz="2000" dirty="0">
                <a:sym typeface="+mn-ea"/>
              </a:rPr>
              <a:t>函数）</a:t>
            </a:r>
            <a:r>
              <a:rPr sz="2000" dirty="0">
                <a:sym typeface="+mn-ea"/>
              </a:rPr>
              <a: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lang="en-US" sz="2000" dirty="0">
                <a:sym typeface="+mn-ea"/>
              </a:rPr>
              <a:t>kf</a:t>
            </a:r>
            <a:r>
              <a:rPr lang="zh-CN" altLang="en-US" sz="2000" dirty="0">
                <a:sym typeface="+mn-ea"/>
              </a:rPr>
              <a:t>：</a:t>
            </a:r>
            <a:r>
              <a:rPr sz="2000" dirty="0">
                <a:sym typeface="+mn-ea"/>
              </a:rPr>
              <a:t>Kalman滤波结构体</a:t>
            </a:r>
            <a:r>
              <a:rPr lang="zh-CN" sz="2000" dirty="0">
                <a:sym typeface="+mn-ea"/>
              </a:rPr>
              <a:t>（参见</a:t>
            </a:r>
            <a:r>
              <a:rPr lang="en-US" altLang="zh-CN" sz="2000" dirty="0">
                <a:sym typeface="+mn-ea"/>
              </a:rPr>
              <a:t>kf</a:t>
            </a:r>
            <a:r>
              <a:rPr lang="zh-CN" sz="2000" dirty="0">
                <a:sym typeface="+mn-ea"/>
              </a:rPr>
              <a:t>init函数）</a:t>
            </a:r>
            <a:r>
              <a:rPr lang="zh-CN" sz="2000" dirty="0">
                <a:sym typeface="+mn-ea"/>
              </a:rPr>
              <a:t>；</a:t>
            </a:r>
            <a:endParaRPr lang="zh-CN"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ps</a:t>
            </a:r>
            <a:r>
              <a:rPr lang="zh-CN" altLang="en-US" sz="2000" dirty="0">
                <a:sym typeface="+mn-ea"/>
              </a:rPr>
              <a:t>：</a:t>
            </a:r>
            <a:r>
              <a:rPr lang="en-US" altLang="zh-CN" sz="2000" dirty="0">
                <a:sym typeface="+mn-ea"/>
              </a:rPr>
              <a:t>POS</a:t>
            </a:r>
            <a:r>
              <a:rPr lang="zh-CN" altLang="en-US" sz="2000" dirty="0">
                <a:sym typeface="+mn-ea"/>
              </a:rPr>
              <a:t>信息融合结构体（</a:t>
            </a:r>
            <a:r>
              <a:rPr lang="en-US" altLang="zh-CN" sz="2000" dirty="0">
                <a:sym typeface="+mn-ea"/>
              </a:rPr>
              <a:t>POS Fusion</a:t>
            </a:r>
            <a:r>
              <a:rPr lang="zh-CN" altLang="en-US" sz="2000" dirty="0">
                <a:sym typeface="+mn-ea"/>
              </a:rPr>
              <a:t>）；</a:t>
            </a:r>
            <a:endParaRPr lang="zh-CN" altLang="en-US" sz="2000" dirty="0">
              <a:sym typeface="+mn-ea"/>
            </a:endParaRP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5. </a:t>
            </a:r>
            <a:r>
              <a:rPr lang="zh-CN" altLang="en-US" sz="2800" b="1" dirty="0"/>
              <a:t>导入</a:t>
            </a:r>
            <a:r>
              <a:rPr lang="zh-CN" altLang="en-US" sz="2800" b="1" dirty="0">
                <a:sym typeface="+mn-ea"/>
              </a:rPr>
              <a:t>数据</a:t>
            </a:r>
            <a:r>
              <a:rPr lang="zh-CN" altLang="en-US" sz="2800" b="1" dirty="0"/>
              <a:t>文件与数据</a:t>
            </a:r>
            <a:r>
              <a:rPr lang="zh-CN" altLang="en-US" sz="2800" b="1" dirty="0"/>
              <a:t>提取转换</a:t>
            </a:r>
            <a:endParaRPr lang="zh-CN" altLang="en-US" sz="2800" b="1" dirty="0"/>
          </a:p>
        </p:txBody>
      </p:sp>
      <p:sp>
        <p:nvSpPr>
          <p:cNvPr id="2" name="Rectangle 63"/>
          <p:cNvSpPr/>
          <p:nvPr/>
        </p:nvSpPr>
        <p:spPr>
          <a:xfrm>
            <a:off x="304800" y="1064260"/>
            <a:ext cx="8547100" cy="1938020"/>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a:t>
            </a:r>
            <a:r>
              <a:rPr lang="en-US" altLang="zh-CN" sz="2000" dirty="0">
                <a:sym typeface="+mn-ea"/>
              </a:rPr>
              <a:t>1</a:t>
            </a:r>
            <a:r>
              <a:rPr lang="zh-CN" altLang="en-US" sz="2000" dirty="0">
                <a:sym typeface="+mn-ea"/>
              </a:rPr>
              <a:t>）导入</a:t>
            </a:r>
            <a:r>
              <a:rPr lang="zh-CN" altLang="en-US" sz="2000" dirty="0">
                <a:sym typeface="+mn-ea"/>
              </a:rPr>
              <a:t>文件数据有以下</a:t>
            </a:r>
            <a:r>
              <a:rPr lang="zh-CN" altLang="en-US" sz="2000" dirty="0">
                <a:sym typeface="+mn-ea"/>
              </a:rPr>
              <a:t>方式：</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二进制（纯</a:t>
            </a:r>
            <a:r>
              <a:rPr lang="en-US" altLang="zh-CN" sz="2000" dirty="0">
                <a:sym typeface="+mn-ea"/>
              </a:rPr>
              <a:t>double</a:t>
            </a:r>
            <a:r>
              <a:rPr lang="zh-CN" altLang="en-US" sz="2000" dirty="0">
                <a:sym typeface="+mn-ea"/>
              </a:rPr>
              <a:t>型）格式文件，使用</a:t>
            </a:r>
            <a:r>
              <a:rPr lang="en-US" altLang="zh-CN" sz="2000" b="1" u="sng" dirty="0">
                <a:sym typeface="+mn-ea"/>
              </a:rPr>
              <a:t>binfile</a:t>
            </a:r>
            <a:r>
              <a:rPr lang="zh-CN" altLang="en-US" sz="2000" dirty="0">
                <a:sym typeface="+mn-ea"/>
              </a:rPr>
              <a:t>函数，这对导入</a:t>
            </a:r>
            <a:r>
              <a:rPr lang="en-US" altLang="zh-CN" sz="2000" dirty="0">
                <a:sym typeface="+mn-ea"/>
              </a:rPr>
              <a:t>C</a:t>
            </a:r>
            <a:r>
              <a:rPr lang="zh-CN" altLang="en-US" sz="2000" dirty="0">
                <a:sym typeface="+mn-ea"/>
              </a:rPr>
              <a:t>语言生成的数据文件快速方便；或者</a:t>
            </a:r>
            <a:r>
              <a:rPr lang="zh-CN" altLang="en-US" sz="2000" dirty="0">
                <a:sym typeface="+mn-ea"/>
              </a:rPr>
              <a:t>可参照</a:t>
            </a:r>
            <a:r>
              <a:rPr lang="en-US" altLang="zh-CN" sz="2000" dirty="0">
                <a:sym typeface="+mn-ea"/>
              </a:rPr>
              <a:t>binfile</a:t>
            </a:r>
            <a:r>
              <a:rPr lang="zh-CN" altLang="en-US" sz="2000" dirty="0">
                <a:sym typeface="+mn-ea"/>
              </a:rPr>
              <a:t>，使用</a:t>
            </a:r>
            <a:r>
              <a:rPr lang="en-US" altLang="zh-CN" sz="2000" dirty="0">
                <a:sym typeface="+mn-ea"/>
              </a:rPr>
              <a:t>fread</a:t>
            </a:r>
            <a:r>
              <a:rPr lang="zh-CN" altLang="en-US" sz="2000" dirty="0">
                <a:sym typeface="+mn-ea"/>
              </a:rPr>
              <a:t>自行编程导入特定格式的</a:t>
            </a:r>
            <a:r>
              <a:rPr lang="zh-CN" altLang="en-US" sz="2000" dirty="0">
                <a:sym typeface="+mn-ea"/>
              </a:rPr>
              <a:t>二进制</a:t>
            </a:r>
            <a:r>
              <a:rPr lang="zh-CN" altLang="en-US" sz="2000" dirty="0">
                <a:sym typeface="+mn-ea"/>
              </a:rPr>
              <a:t>文件；</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文本文件</a:t>
            </a:r>
            <a:r>
              <a:rPr lang="en-US" altLang="zh-CN" sz="2000" dirty="0">
                <a:sym typeface="+mn-ea"/>
              </a:rPr>
              <a:t>/</a:t>
            </a:r>
            <a:r>
              <a:rPr lang="zh-CN" altLang="en-US" sz="2000" dirty="0">
                <a:sym typeface="+mn-ea"/>
              </a:rPr>
              <a:t>或</a:t>
            </a:r>
            <a:r>
              <a:rPr lang="en-US" altLang="zh-CN" sz="2000" dirty="0">
                <a:sym typeface="+mn-ea"/>
              </a:rPr>
              <a:t>.mat</a:t>
            </a:r>
            <a:r>
              <a:rPr lang="zh-CN" altLang="en-US" sz="2000" dirty="0">
                <a:sym typeface="+mn-ea"/>
              </a:rPr>
              <a:t>格式文件，</a:t>
            </a:r>
            <a:r>
              <a:rPr lang="zh-CN" altLang="en-US" sz="2000" dirty="0">
                <a:sym typeface="+mn-ea"/>
              </a:rPr>
              <a:t>使用</a:t>
            </a:r>
            <a:r>
              <a:rPr lang="en-US" altLang="zh-CN" sz="2000" dirty="0">
                <a:sym typeface="+mn-ea"/>
              </a:rPr>
              <a:t>Matlab</a:t>
            </a:r>
            <a:r>
              <a:rPr lang="zh-CN" altLang="en-US" sz="2000" dirty="0">
                <a:sym typeface="+mn-ea"/>
              </a:rPr>
              <a:t>的</a:t>
            </a:r>
            <a:r>
              <a:rPr lang="en-US" altLang="zh-CN" sz="2000" b="1" u="sng" dirty="0">
                <a:sym typeface="+mn-ea"/>
              </a:rPr>
              <a:t>load</a:t>
            </a:r>
            <a:r>
              <a:rPr lang="zh-CN" altLang="en-US" sz="2000" b="1" u="sng" dirty="0">
                <a:sym typeface="+mn-ea"/>
              </a:rPr>
              <a:t>或</a:t>
            </a:r>
            <a:r>
              <a:rPr lang="en-US" altLang="zh-CN" sz="2000" b="1" u="sng" dirty="0">
                <a:sym typeface="+mn-ea"/>
              </a:rPr>
              <a:t>importdata</a:t>
            </a:r>
            <a:r>
              <a:rPr lang="zh-CN" altLang="en-US" sz="2000" dirty="0">
                <a:sym typeface="+mn-ea"/>
              </a:rPr>
              <a:t>函数；</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特殊格式的</a:t>
            </a:r>
            <a:r>
              <a:rPr lang="en-US" altLang="zh-CN" sz="2000" dirty="0">
                <a:sym typeface="+mn-ea"/>
              </a:rPr>
              <a:t>PSINS-IMU/AVP</a:t>
            </a:r>
            <a:r>
              <a:rPr lang="zh-CN" altLang="en-US" sz="2000" dirty="0">
                <a:sym typeface="+mn-ea"/>
              </a:rPr>
              <a:t>文件，可用</a:t>
            </a:r>
            <a:r>
              <a:rPr lang="en-US" altLang="zh-CN" sz="2000" b="1" u="sng" dirty="0">
                <a:sym typeface="+mn-ea"/>
              </a:rPr>
              <a:t>imufile/avpfile</a:t>
            </a:r>
            <a:r>
              <a:rPr lang="zh-CN" altLang="en-US" sz="2000" dirty="0">
                <a:sym typeface="+mn-ea"/>
              </a:rPr>
              <a:t>等函数。</a:t>
            </a:r>
            <a:endParaRPr lang="zh-CN" altLang="en-US" sz="2000" dirty="0">
              <a:sym typeface="+mn-ea"/>
            </a:endParaRPr>
          </a:p>
        </p:txBody>
      </p:sp>
      <p:sp>
        <p:nvSpPr>
          <p:cNvPr id="3" name="Rectangle 63"/>
          <p:cNvSpPr/>
          <p:nvPr/>
        </p:nvSpPr>
        <p:spPr>
          <a:xfrm>
            <a:off x="298450" y="2963228"/>
            <a:ext cx="8547100" cy="3476625"/>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a:t>
            </a:r>
            <a:r>
              <a:rPr lang="en-US" altLang="zh-CN" sz="2000" dirty="0">
                <a:sym typeface="+mn-ea"/>
              </a:rPr>
              <a:t>2</a:t>
            </a:r>
            <a:r>
              <a:rPr lang="zh-CN" altLang="en-US" sz="2000" dirty="0">
                <a:sym typeface="+mn-ea"/>
              </a:rPr>
              <a:t>）数据提取转换</a:t>
            </a:r>
            <a:endParaRPr lang="zh-CN" altLang="en-US" sz="2000" dirty="0">
              <a:sym typeface="+mn-ea"/>
            </a:endParaRPr>
          </a:p>
          <a:p>
            <a:pPr algn="just">
              <a:lnSpc>
                <a:spcPct val="100000"/>
              </a:lnSpc>
              <a:spcBef>
                <a:spcPts val="0"/>
              </a:spcBef>
              <a:spcAft>
                <a:spcPts val="0"/>
              </a:spcAft>
            </a:pPr>
            <a:r>
              <a:rPr lang="zh-CN" altLang="en-US" sz="2000" dirty="0">
                <a:sym typeface="+mn-ea"/>
              </a:rPr>
              <a:t> </a:t>
            </a:r>
            <a:r>
              <a:rPr lang="en-US" altLang="zh-CN" sz="2000" dirty="0">
                <a:sym typeface="+mn-ea"/>
              </a:rPr>
              <a:t>    </a:t>
            </a:r>
            <a:r>
              <a:rPr lang="zh-CN" altLang="en-US" sz="2000" dirty="0">
                <a:sym typeface="+mn-ea"/>
              </a:rPr>
              <a:t>从文件直接导入</a:t>
            </a:r>
            <a:r>
              <a:rPr lang="en-US" altLang="zh-CN" sz="2000" dirty="0">
                <a:sym typeface="+mn-ea"/>
              </a:rPr>
              <a:t>Matlab</a:t>
            </a:r>
            <a:r>
              <a:rPr lang="zh-CN" altLang="en-US" sz="2000" dirty="0">
                <a:sym typeface="+mn-ea"/>
              </a:rPr>
              <a:t>工作空间的数据通常是一个二维数组，其各列顺序及量纲单位不一定符合</a:t>
            </a:r>
            <a:r>
              <a:rPr lang="en-US" altLang="zh-CN" sz="2000" dirty="0">
                <a:sym typeface="+mn-ea"/>
              </a:rPr>
              <a:t>PSINS</a:t>
            </a:r>
            <a:r>
              <a:rPr lang="zh-CN" altLang="en-US" sz="2000" dirty="0">
                <a:sym typeface="+mn-ea"/>
              </a:rPr>
              <a:t>的习惯，需</a:t>
            </a:r>
            <a:r>
              <a:rPr lang="zh-CN" altLang="en-US" sz="2000" dirty="0">
                <a:sym typeface="+mn-ea"/>
              </a:rPr>
              <a:t>再进行数据提取和</a:t>
            </a:r>
            <a:r>
              <a:rPr lang="zh-CN" altLang="en-US" sz="2000" dirty="0">
                <a:sym typeface="+mn-ea"/>
              </a:rPr>
              <a:t>转换：</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使用</a:t>
            </a:r>
            <a:r>
              <a:rPr lang="en-US" altLang="zh-CN" sz="2000" b="1" u="sng" dirty="0">
                <a:sym typeface="+mn-ea"/>
              </a:rPr>
              <a:t>imuidx</a:t>
            </a:r>
            <a:r>
              <a:rPr lang="zh-CN" altLang="en-US" sz="2000" dirty="0">
                <a:sym typeface="+mn-ea"/>
              </a:rPr>
              <a:t>提取</a:t>
            </a:r>
            <a:r>
              <a:rPr lang="en-US" altLang="zh-CN" sz="2000" dirty="0">
                <a:sym typeface="+mn-ea"/>
              </a:rPr>
              <a:t>IMU</a:t>
            </a:r>
            <a:r>
              <a:rPr lang="zh-CN" altLang="en-US" sz="2000" dirty="0">
                <a:sym typeface="+mn-ea"/>
              </a:rPr>
              <a:t>数据并进行单位转换，陀螺为角增量、加表为速度增量；如</a:t>
            </a:r>
            <a:r>
              <a:rPr lang="zh-CN" altLang="en-US" sz="2000" dirty="0">
                <a:sym typeface="+mn-ea"/>
              </a:rPr>
              <a:t>需要，还可借助于</a:t>
            </a:r>
            <a:r>
              <a:rPr lang="en-US" altLang="zh-CN" sz="2000" dirty="0">
                <a:sym typeface="+mn-ea"/>
              </a:rPr>
              <a:t>imurfu</a:t>
            </a:r>
            <a:r>
              <a:rPr lang="zh-CN" altLang="en-US" sz="2000" dirty="0">
                <a:sym typeface="+mn-ea"/>
              </a:rPr>
              <a:t>函数将</a:t>
            </a:r>
            <a:r>
              <a:rPr lang="en-US" altLang="zh-CN" sz="2000" dirty="0">
                <a:sym typeface="+mn-ea"/>
              </a:rPr>
              <a:t>IMU</a:t>
            </a:r>
            <a:r>
              <a:rPr lang="zh-CN" altLang="en-US" sz="2000" dirty="0">
                <a:sym typeface="+mn-ea"/>
              </a:rPr>
              <a:t>转换至右</a:t>
            </a:r>
            <a:r>
              <a:rPr lang="en-US" altLang="zh-CN" sz="2000" dirty="0">
                <a:sym typeface="+mn-ea"/>
              </a:rPr>
              <a:t>-</a:t>
            </a:r>
            <a:r>
              <a:rPr lang="zh-CN" altLang="en-US" sz="2000" dirty="0">
                <a:sym typeface="+mn-ea"/>
              </a:rPr>
              <a:t>前</a:t>
            </a:r>
            <a:r>
              <a:rPr lang="en-US" altLang="zh-CN" sz="2000" dirty="0">
                <a:sym typeface="+mn-ea"/>
              </a:rPr>
              <a:t>-</a:t>
            </a:r>
            <a:r>
              <a:rPr lang="zh-CN" altLang="en-US" sz="2000" dirty="0">
                <a:sym typeface="+mn-ea"/>
              </a:rPr>
              <a:t>上</a:t>
            </a:r>
            <a:r>
              <a:rPr lang="zh-CN" altLang="en-US" sz="2000" dirty="0">
                <a:sym typeface="+mn-ea"/>
              </a:rPr>
              <a:t>坐标系；</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使用</a:t>
            </a:r>
            <a:r>
              <a:rPr lang="en-US" altLang="zh-CN" sz="2000" b="1" u="sng" dirty="0">
                <a:sym typeface="+mn-ea"/>
              </a:rPr>
              <a:t>avpidx</a:t>
            </a:r>
            <a:r>
              <a:rPr lang="zh-CN" altLang="en-US" sz="2000" dirty="0">
                <a:sym typeface="+mn-ea"/>
              </a:rPr>
              <a:t>提取</a:t>
            </a:r>
            <a:r>
              <a:rPr lang="en-US" altLang="zh-CN" sz="2000" dirty="0">
                <a:sym typeface="+mn-ea"/>
              </a:rPr>
              <a:t>AVP</a:t>
            </a:r>
            <a:r>
              <a:rPr lang="zh-CN" altLang="en-US" sz="2000" dirty="0">
                <a:sym typeface="+mn-ea"/>
              </a:rPr>
              <a:t>数据并进行单位转换，</a:t>
            </a:r>
            <a:r>
              <a:rPr lang="zh-CN" altLang="en-US" sz="2000" dirty="0">
                <a:sym typeface="+mn-ea"/>
              </a:rPr>
              <a:t>结果姿态</a:t>
            </a:r>
            <a:r>
              <a:rPr lang="en-US" altLang="zh-CN" sz="2000" dirty="0">
                <a:sym typeface="+mn-ea"/>
              </a:rPr>
              <a:t>/</a:t>
            </a:r>
            <a:r>
              <a:rPr lang="zh-CN" altLang="en-US" sz="2000" dirty="0">
                <a:sym typeface="+mn-ea"/>
              </a:rPr>
              <a:t>纬经为弧度、方位角北偏西为正</a:t>
            </a:r>
            <a:r>
              <a:rPr lang="zh-CN" altLang="en-US" sz="2000" dirty="0">
                <a:sym typeface="+mn-ea"/>
              </a:rPr>
              <a:t>；</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使用</a:t>
            </a:r>
            <a:r>
              <a:rPr lang="en-US" altLang="zh-CN" sz="2000" b="1" u="sng" dirty="0">
                <a:sym typeface="+mn-ea"/>
              </a:rPr>
              <a:t>gpsidx</a:t>
            </a:r>
            <a:r>
              <a:rPr lang="zh-CN" altLang="en-US" sz="2000" dirty="0">
                <a:sym typeface="+mn-ea"/>
              </a:rPr>
              <a:t>提取</a:t>
            </a:r>
            <a:r>
              <a:rPr lang="en-US" altLang="zh-CN" sz="2000" dirty="0">
                <a:sym typeface="+mn-ea"/>
              </a:rPr>
              <a:t>GNSS</a:t>
            </a:r>
            <a:r>
              <a:rPr lang="zh-CN" altLang="en-US" sz="2000" dirty="0">
                <a:sym typeface="+mn-ea"/>
              </a:rPr>
              <a:t>速度</a:t>
            </a:r>
            <a:r>
              <a:rPr lang="en-US" altLang="zh-CN" sz="2000" dirty="0">
                <a:sym typeface="+mn-ea"/>
              </a:rPr>
              <a:t>/</a:t>
            </a:r>
            <a:r>
              <a:rPr lang="zh-CN" altLang="en-US" sz="2000" dirty="0">
                <a:sym typeface="+mn-ea"/>
              </a:rPr>
              <a:t>定位数据并进行单位转换，纬经度为弧度；通常</a:t>
            </a:r>
            <a:r>
              <a:rPr lang="en-US" altLang="zh-CN" sz="2000" dirty="0">
                <a:sym typeface="+mn-ea"/>
              </a:rPr>
              <a:t>GNSS</a:t>
            </a:r>
            <a:r>
              <a:rPr lang="zh-CN" altLang="en-US" sz="2000" dirty="0">
                <a:sym typeface="+mn-ea"/>
              </a:rPr>
              <a:t>的频率低于</a:t>
            </a:r>
            <a:r>
              <a:rPr lang="en-US" altLang="zh-CN" sz="2000" dirty="0">
                <a:sym typeface="+mn-ea"/>
              </a:rPr>
              <a:t>IMU</a:t>
            </a:r>
            <a:r>
              <a:rPr lang="zh-CN" altLang="en-US" sz="2000" dirty="0">
                <a:sym typeface="+mn-ea"/>
              </a:rPr>
              <a:t>频率，为删除重复数据行可调用</a:t>
            </a:r>
            <a:r>
              <a:rPr lang="en-US" altLang="zh-CN" sz="2000" dirty="0">
                <a:sym typeface="+mn-ea"/>
              </a:rPr>
              <a:t>norep</a:t>
            </a:r>
            <a:r>
              <a:rPr lang="zh-CN" altLang="en-US" sz="2000" dirty="0">
                <a:sym typeface="+mn-ea"/>
              </a:rPr>
              <a:t>函数；为删除数据为</a:t>
            </a:r>
            <a:r>
              <a:rPr lang="en-US" altLang="zh-CN" sz="2000" dirty="0">
                <a:sym typeface="+mn-ea"/>
              </a:rPr>
              <a:t>0</a:t>
            </a:r>
            <a:r>
              <a:rPr lang="zh-CN" altLang="en-US" sz="2000" dirty="0">
                <a:sym typeface="+mn-ea"/>
              </a:rPr>
              <a:t>行可调用</a:t>
            </a:r>
            <a:r>
              <a:rPr lang="en-US" altLang="zh-CN" sz="2000" dirty="0">
                <a:sym typeface="+mn-ea"/>
              </a:rPr>
              <a:t>no0</a:t>
            </a:r>
            <a:r>
              <a:rPr lang="zh-CN" altLang="en-US" sz="2000" dirty="0">
                <a:sym typeface="+mn-ea"/>
              </a:rPr>
              <a:t>函数；</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使用</a:t>
            </a:r>
            <a:r>
              <a:rPr lang="en-US" altLang="zh-CN" sz="2000" b="1" u="sng" dirty="0">
                <a:sym typeface="+mn-ea"/>
              </a:rPr>
              <a:t>tshift</a:t>
            </a:r>
            <a:r>
              <a:rPr lang="zh-CN" altLang="en-US" sz="2000" b="1" u="sng" dirty="0">
                <a:sym typeface="+mn-ea"/>
              </a:rPr>
              <a:t>或</a:t>
            </a:r>
            <a:r>
              <a:rPr lang="en-US" altLang="zh-CN" sz="2000" b="1" u="sng" dirty="0">
                <a:sym typeface="+mn-ea"/>
              </a:rPr>
              <a:t>adddt</a:t>
            </a:r>
            <a:r>
              <a:rPr lang="zh-CN" altLang="en-US" sz="2000" dirty="0">
                <a:sym typeface="+mn-ea"/>
              </a:rPr>
              <a:t>函数可将数据的起始时间转换至指定的</a:t>
            </a:r>
            <a:r>
              <a:rPr lang="zh-CN" altLang="en-US" sz="2000" dirty="0">
                <a:sym typeface="+mn-ea"/>
              </a:rPr>
              <a:t>相对时间。</a:t>
            </a:r>
            <a:endParaRPr lang="zh-CN" altLang="en-US" sz="2000" dirty="0">
              <a:sym typeface="+mn-ea"/>
            </a:endParaRPr>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5. </a:t>
            </a:r>
            <a:r>
              <a:rPr lang="zh-CN" altLang="en-US" sz="2800" b="1" dirty="0"/>
              <a:t>导入</a:t>
            </a:r>
            <a:r>
              <a:rPr lang="zh-CN" altLang="en-US" sz="2800" b="1" dirty="0">
                <a:sym typeface="+mn-ea"/>
              </a:rPr>
              <a:t>数据</a:t>
            </a:r>
            <a:r>
              <a:rPr lang="zh-CN" altLang="en-US" sz="2800" b="1" dirty="0"/>
              <a:t>文件与数据</a:t>
            </a:r>
            <a:r>
              <a:rPr lang="zh-CN" altLang="en-US" sz="2800" b="1" dirty="0"/>
              <a:t>提取转换</a:t>
            </a:r>
            <a:endParaRPr lang="zh-CN" altLang="en-US" sz="2800" b="1" dirty="0"/>
          </a:p>
        </p:txBody>
      </p:sp>
      <p:sp>
        <p:nvSpPr>
          <p:cNvPr id="2" name="Rectangle 63"/>
          <p:cNvSpPr/>
          <p:nvPr/>
        </p:nvSpPr>
        <p:spPr>
          <a:xfrm>
            <a:off x="381000" y="1139825"/>
            <a:ext cx="8547100" cy="1014730"/>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a:t>
            </a:r>
            <a:r>
              <a:rPr lang="en-US" altLang="zh-CN" sz="2000" dirty="0">
                <a:sym typeface="+mn-ea"/>
              </a:rPr>
              <a:t>3</a:t>
            </a:r>
            <a:r>
              <a:rPr lang="zh-CN" altLang="en-US" sz="2000" dirty="0">
                <a:sym typeface="+mn-ea"/>
              </a:rPr>
              <a:t>）</a:t>
            </a:r>
            <a:r>
              <a:rPr lang="zh-CN" altLang="en-US" sz="2000" dirty="0">
                <a:sym typeface="+mn-ea"/>
              </a:rPr>
              <a:t>举例</a:t>
            </a:r>
            <a:endParaRPr lang="zh-CN" altLang="en-US" sz="2000" dirty="0">
              <a:sym typeface="+mn-ea"/>
            </a:endParaRPr>
          </a:p>
          <a:p>
            <a:pPr algn="just">
              <a:lnSpc>
                <a:spcPct val="100000"/>
              </a:lnSpc>
              <a:spcBef>
                <a:spcPts val="0"/>
              </a:spcBef>
              <a:spcAft>
                <a:spcPts val="0"/>
              </a:spcAft>
              <a:buFont typeface="Wingdings" panose="05000000000000000000" charset="0"/>
            </a:pPr>
            <a:r>
              <a:rPr lang="en-US" altLang="zh-CN" sz="2000" dirty="0">
                <a:sym typeface="+mn-ea"/>
              </a:rPr>
              <a:t>       </a:t>
            </a:r>
            <a:r>
              <a:rPr lang="zh-CN" altLang="en-US" sz="2000" dirty="0">
                <a:sym typeface="+mn-ea"/>
              </a:rPr>
              <a:t>打开</a:t>
            </a:r>
            <a:r>
              <a:rPr lang="zh-CN" altLang="en-US" sz="2000" dirty="0">
                <a:sym typeface="+mn-ea"/>
              </a:rPr>
              <a:t>并运行</a:t>
            </a:r>
            <a:r>
              <a:rPr lang="en-US" altLang="zh-CN" sz="2000" dirty="0">
                <a:sym typeface="+mn-ea"/>
              </a:rPr>
              <a:t>demos\test_IMUAVPGPS_extract_trans.m</a:t>
            </a:r>
            <a:r>
              <a:rPr lang="zh-CN" altLang="en-US" sz="2000" dirty="0">
                <a:sym typeface="+mn-ea"/>
              </a:rPr>
              <a:t>程序，通过</a:t>
            </a:r>
            <a:r>
              <a:rPr lang="en-US" altLang="zh-CN" sz="2000" dirty="0">
                <a:sym typeface="+mn-ea"/>
              </a:rPr>
              <a:t>Matlab\Variable Editor</a:t>
            </a:r>
            <a:r>
              <a:rPr lang="zh-CN" altLang="en-US" sz="2000" dirty="0">
                <a:sym typeface="+mn-ea"/>
              </a:rPr>
              <a:t>查看数据结果如下（注意数据单位及时</a:t>
            </a:r>
            <a:r>
              <a:rPr lang="zh-CN" altLang="en-US" sz="2000" dirty="0">
                <a:sym typeface="+mn-ea"/>
              </a:rPr>
              <a:t>标变化）：</a:t>
            </a:r>
            <a:endParaRPr lang="zh-CN" altLang="en-US" sz="2000" dirty="0">
              <a:sym typeface="+mn-ea"/>
            </a:endParaRPr>
          </a:p>
        </p:txBody>
      </p:sp>
      <p:graphicFrame>
        <p:nvGraphicFramePr>
          <p:cNvPr id="7" name="对象 6"/>
          <p:cNvGraphicFramePr/>
          <p:nvPr/>
        </p:nvGraphicFramePr>
        <p:xfrm>
          <a:off x="306070" y="4786630"/>
          <a:ext cx="2796540" cy="1634490"/>
        </p:xfrm>
        <a:graphic>
          <a:graphicData uri="http://schemas.openxmlformats.org/presentationml/2006/ole">
            <mc:AlternateContent xmlns:mc="http://schemas.openxmlformats.org/markup-compatibility/2006">
              <mc:Choice xmlns:v="urn:schemas-microsoft-com:vml" Requires="v">
                <p:oleObj spid="_x0000_s8" name="" r:id="rId1" imgW="4438650" imgH="2508250" progId="Paint.Picture">
                  <p:embed/>
                </p:oleObj>
              </mc:Choice>
              <mc:Fallback>
                <p:oleObj name="" r:id="rId1" imgW="4438650" imgH="2508250" progId="Paint.Picture">
                  <p:embed/>
                  <p:pic>
                    <p:nvPicPr>
                      <p:cNvPr id="0" name="图片 7"/>
                      <p:cNvPicPr/>
                      <p:nvPr/>
                    </p:nvPicPr>
                    <p:blipFill>
                      <a:blip r:embed="rId2"/>
                      <a:stretch>
                        <a:fillRect/>
                      </a:stretch>
                    </p:blipFill>
                    <p:spPr>
                      <a:xfrm>
                        <a:off x="306070" y="4786630"/>
                        <a:ext cx="2796540" cy="1634490"/>
                      </a:xfrm>
                      <a:prstGeom prst="rect">
                        <a:avLst/>
                      </a:prstGeom>
                    </p:spPr>
                  </p:pic>
                </p:oleObj>
              </mc:Fallback>
            </mc:AlternateContent>
          </a:graphicData>
        </a:graphic>
      </p:graphicFrame>
      <p:graphicFrame>
        <p:nvGraphicFramePr>
          <p:cNvPr id="9" name="对象 8"/>
          <p:cNvGraphicFramePr/>
          <p:nvPr/>
        </p:nvGraphicFramePr>
        <p:xfrm>
          <a:off x="3178175" y="4777105"/>
          <a:ext cx="2747010" cy="1592580"/>
        </p:xfrm>
        <a:graphic>
          <a:graphicData uri="http://schemas.openxmlformats.org/presentationml/2006/ole">
            <mc:AlternateContent xmlns:mc="http://schemas.openxmlformats.org/markup-compatibility/2006">
              <mc:Choice xmlns:v="urn:schemas-microsoft-com:vml" Requires="v">
                <p:oleObj spid="_x0000_s10" name="" r:id="rId3" imgW="3321050" imgH="2489200" progId="Paint.Picture">
                  <p:embed/>
                </p:oleObj>
              </mc:Choice>
              <mc:Fallback>
                <p:oleObj name="" r:id="rId3" imgW="3321050" imgH="2489200" progId="Paint.Picture">
                  <p:embed/>
                  <p:pic>
                    <p:nvPicPr>
                      <p:cNvPr id="0" name="图片 9"/>
                      <p:cNvPicPr/>
                      <p:nvPr/>
                    </p:nvPicPr>
                    <p:blipFill>
                      <a:blip r:embed="rId4"/>
                      <a:stretch>
                        <a:fillRect/>
                      </a:stretch>
                    </p:blipFill>
                    <p:spPr>
                      <a:xfrm>
                        <a:off x="3178175" y="4777105"/>
                        <a:ext cx="2747010" cy="1592580"/>
                      </a:xfrm>
                      <a:prstGeom prst="rect">
                        <a:avLst/>
                      </a:prstGeom>
                    </p:spPr>
                  </p:pic>
                </p:oleObj>
              </mc:Fallback>
            </mc:AlternateContent>
          </a:graphicData>
        </a:graphic>
      </p:graphicFrame>
      <p:graphicFrame>
        <p:nvGraphicFramePr>
          <p:cNvPr id="11" name="对象 10"/>
          <p:cNvGraphicFramePr/>
          <p:nvPr/>
        </p:nvGraphicFramePr>
        <p:xfrm>
          <a:off x="6004560" y="4777740"/>
          <a:ext cx="2843530" cy="1568450"/>
        </p:xfrm>
        <a:graphic>
          <a:graphicData uri="http://schemas.openxmlformats.org/presentationml/2006/ole">
            <mc:AlternateContent xmlns:mc="http://schemas.openxmlformats.org/markup-compatibility/2006">
              <mc:Choice xmlns:v="urn:schemas-microsoft-com:vml" Requires="v">
                <p:oleObj spid="_x0000_s12" name="" r:id="rId5" imgW="3708400" imgH="2489200" progId="Paint.Picture">
                  <p:embed/>
                </p:oleObj>
              </mc:Choice>
              <mc:Fallback>
                <p:oleObj name="" r:id="rId5" imgW="3708400" imgH="2489200" progId="Paint.Picture">
                  <p:embed/>
                  <p:pic>
                    <p:nvPicPr>
                      <p:cNvPr id="0" name="图片 11"/>
                      <p:cNvPicPr/>
                      <p:nvPr/>
                    </p:nvPicPr>
                    <p:blipFill>
                      <a:blip r:embed="rId6"/>
                      <a:stretch>
                        <a:fillRect/>
                      </a:stretch>
                    </p:blipFill>
                    <p:spPr>
                      <a:xfrm>
                        <a:off x="6004560" y="4777740"/>
                        <a:ext cx="2843530" cy="1568450"/>
                      </a:xfrm>
                      <a:prstGeom prst="rect">
                        <a:avLst/>
                      </a:prstGeom>
                    </p:spPr>
                  </p:pic>
                </p:oleObj>
              </mc:Fallback>
            </mc:AlternateContent>
          </a:graphicData>
        </a:graphic>
      </p:graphicFrame>
      <p:graphicFrame>
        <p:nvGraphicFramePr>
          <p:cNvPr id="19" name="对象 18"/>
          <p:cNvGraphicFramePr/>
          <p:nvPr/>
        </p:nvGraphicFramePr>
        <p:xfrm>
          <a:off x="341630" y="2138680"/>
          <a:ext cx="8506460" cy="2529840"/>
        </p:xfrm>
        <a:graphic>
          <a:graphicData uri="http://schemas.openxmlformats.org/presentationml/2006/ole">
            <mc:AlternateContent xmlns:mc="http://schemas.openxmlformats.org/markup-compatibility/2006">
              <mc:Choice xmlns:v="urn:schemas-microsoft-com:vml" Requires="v">
                <p:oleObj spid="_x0000_s20" name="" r:id="rId7" imgW="10242550" imgH="3473450" progId="Paint.Picture">
                  <p:embed/>
                </p:oleObj>
              </mc:Choice>
              <mc:Fallback>
                <p:oleObj name="" r:id="rId7" imgW="10242550" imgH="3473450" progId="Paint.Picture">
                  <p:embed/>
                  <p:pic>
                    <p:nvPicPr>
                      <p:cNvPr id="0" name="图片 19"/>
                      <p:cNvPicPr/>
                      <p:nvPr/>
                    </p:nvPicPr>
                    <p:blipFill>
                      <a:blip r:embed="rId8"/>
                      <a:stretch>
                        <a:fillRect/>
                      </a:stretch>
                    </p:blipFill>
                    <p:spPr>
                      <a:xfrm>
                        <a:off x="341630" y="2138680"/>
                        <a:ext cx="8506460" cy="2529840"/>
                      </a:xfrm>
                      <a:prstGeom prst="rect">
                        <a:avLst/>
                      </a:prstGeom>
                    </p:spPr>
                  </p:pic>
                </p:oleObj>
              </mc:Fallback>
            </mc:AlternateContent>
          </a:graphicData>
        </a:graphic>
      </p:graphicFrame>
      <p:cxnSp>
        <p:nvCxnSpPr>
          <p:cNvPr id="21" name="直接箭头连接符 20"/>
          <p:cNvCxnSpPr/>
          <p:nvPr/>
        </p:nvCxnSpPr>
        <p:spPr>
          <a:xfrm flipH="1">
            <a:off x="1828800" y="3239770"/>
            <a:ext cx="158115" cy="1713230"/>
          </a:xfrm>
          <a:prstGeom prst="straightConnector1">
            <a:avLst/>
          </a:prstGeom>
          <a:solidFill>
            <a:schemeClr val="accent1"/>
          </a:solidFill>
          <a:ln w="25400" cap="flat" cmpd="sng" algn="ctr">
            <a:solidFill>
              <a:srgbClr val="FF0066"/>
            </a:solidFill>
            <a:prstDash val="solid"/>
            <a:round/>
            <a:headEnd type="none" w="med" len="med"/>
            <a:tailEnd type="arrow" w="med" len="med"/>
          </a:ln>
        </p:spPr>
      </p:cxnSp>
      <p:cxnSp>
        <p:nvCxnSpPr>
          <p:cNvPr id="22" name="直接箭头连接符 21"/>
          <p:cNvCxnSpPr/>
          <p:nvPr/>
        </p:nvCxnSpPr>
        <p:spPr>
          <a:xfrm flipH="1">
            <a:off x="4419600" y="3200400"/>
            <a:ext cx="158115" cy="1713230"/>
          </a:xfrm>
          <a:prstGeom prst="straightConnector1">
            <a:avLst/>
          </a:prstGeom>
          <a:solidFill>
            <a:schemeClr val="accent1"/>
          </a:solidFill>
          <a:ln w="25400" cap="flat" cmpd="sng" algn="ctr">
            <a:solidFill>
              <a:srgbClr val="FF0066"/>
            </a:solidFill>
            <a:prstDash val="solid"/>
            <a:round/>
            <a:headEnd type="none" w="med" len="med"/>
            <a:tailEnd type="arrow" w="med" len="med"/>
          </a:ln>
        </p:spPr>
      </p:cxnSp>
      <p:cxnSp>
        <p:nvCxnSpPr>
          <p:cNvPr id="23" name="直接箭头连接符 22"/>
          <p:cNvCxnSpPr/>
          <p:nvPr/>
        </p:nvCxnSpPr>
        <p:spPr>
          <a:xfrm>
            <a:off x="7092315" y="3239770"/>
            <a:ext cx="146685" cy="1713230"/>
          </a:xfrm>
          <a:prstGeom prst="straightConnector1">
            <a:avLst/>
          </a:prstGeom>
          <a:solidFill>
            <a:schemeClr val="accent1"/>
          </a:solidFill>
          <a:ln w="25400" cap="flat" cmpd="sng" algn="ctr">
            <a:solidFill>
              <a:srgbClr val="FF0066"/>
            </a:solidFill>
            <a:prstDash val="solid"/>
            <a:round/>
            <a:headEnd type="none" w="med" len="med"/>
            <a:tailEnd type="arrow" w="med" len="med"/>
          </a:ln>
        </p:spPr>
      </p:cxnSp>
    </p:spTree>
    <p:custDataLst>
      <p:tags r:id="rId9"/>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6. </a:t>
            </a:r>
            <a:r>
              <a:rPr lang="zh-CN" altLang="en-US" sz="2800" b="1" dirty="0"/>
              <a:t>绘图</a:t>
            </a:r>
            <a:r>
              <a:rPr lang="zh-CN" altLang="en-US" sz="2800" b="1" dirty="0"/>
              <a:t>显示</a:t>
            </a:r>
            <a:endParaRPr lang="zh-CN" altLang="en-US" sz="2800" b="1" dirty="0"/>
          </a:p>
        </p:txBody>
      </p:sp>
      <p:sp>
        <p:nvSpPr>
          <p:cNvPr id="2" name="Rectangle 63"/>
          <p:cNvSpPr/>
          <p:nvPr/>
        </p:nvSpPr>
        <p:spPr>
          <a:xfrm>
            <a:off x="295910" y="1061720"/>
            <a:ext cx="8632190" cy="1322070"/>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a:t>
            </a:r>
            <a:r>
              <a:rPr lang="en-US" altLang="zh-CN" sz="2000" dirty="0">
                <a:sym typeface="+mn-ea"/>
              </a:rPr>
              <a:t>1</a:t>
            </a:r>
            <a:r>
              <a:rPr lang="zh-CN" altLang="en-US" sz="2000" dirty="0">
                <a:sym typeface="+mn-ea"/>
              </a:rPr>
              <a:t>）</a:t>
            </a:r>
            <a:r>
              <a:rPr lang="zh-CN" altLang="en-US" sz="2000" dirty="0">
                <a:sym typeface="+mn-ea"/>
              </a:rPr>
              <a:t>绘图辅助</a:t>
            </a:r>
            <a:r>
              <a:rPr lang="zh-CN" altLang="en-US" sz="2000" dirty="0">
                <a:sym typeface="+mn-ea"/>
              </a:rPr>
              <a:t>函数</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myfig</a:t>
            </a:r>
            <a:r>
              <a:rPr lang="zh-CN" altLang="en-US" sz="2000" dirty="0">
                <a:sym typeface="+mn-ea"/>
              </a:rPr>
              <a:t>：绘制白底全屏</a:t>
            </a:r>
            <a:r>
              <a:rPr lang="zh-CN" altLang="en-US" sz="2000" dirty="0">
                <a:sym typeface="+mn-ea"/>
              </a:rPr>
              <a:t>图；</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xygo</a:t>
            </a:r>
            <a:r>
              <a:rPr lang="zh-CN" altLang="en-US" sz="2000" dirty="0">
                <a:sym typeface="+mn-ea"/>
              </a:rPr>
              <a:t>：</a:t>
            </a:r>
            <a:r>
              <a:rPr lang="zh-CN" altLang="en-US" sz="2000" dirty="0">
                <a:sym typeface="+mn-ea"/>
              </a:rPr>
              <a:t>启用网格（</a:t>
            </a:r>
            <a:r>
              <a:rPr lang="en-US" altLang="zh-CN" sz="2000" dirty="0">
                <a:sym typeface="+mn-ea"/>
              </a:rPr>
              <a:t>grid on</a:t>
            </a:r>
            <a:r>
              <a:rPr lang="zh-CN" altLang="en-US" sz="2000" dirty="0">
                <a:sym typeface="+mn-ea"/>
              </a:rPr>
              <a:t>），给出坐标标识（特殊标识由</a:t>
            </a:r>
            <a:r>
              <a:rPr lang="en-US" altLang="zh-CN" sz="2000" dirty="0">
                <a:sym typeface="+mn-ea"/>
              </a:rPr>
              <a:t>labeldef</a:t>
            </a:r>
            <a:r>
              <a:rPr lang="zh-CN" altLang="en-US" sz="2000" dirty="0">
                <a:sym typeface="+mn-ea"/>
              </a:rPr>
              <a:t>给出）；</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labeldef</a:t>
            </a:r>
            <a:r>
              <a:rPr lang="zh-CN" altLang="en-US" sz="2000" dirty="0">
                <a:sym typeface="+mn-ea"/>
              </a:rPr>
              <a:t>：为简洁给出坐标简写标识，摘录如下（详见</a:t>
            </a:r>
            <a:r>
              <a:rPr lang="en-US" altLang="zh-CN" sz="2000" dirty="0">
                <a:sym typeface="+mn-ea"/>
              </a:rPr>
              <a:t>labeldef.m</a:t>
            </a:r>
            <a:r>
              <a:rPr lang="zh-CN" altLang="en-US" sz="2000" dirty="0">
                <a:sym typeface="+mn-ea"/>
              </a:rPr>
              <a:t>文件）。</a:t>
            </a:r>
            <a:endParaRPr lang="en-US" altLang="zh-CN" sz="2000" dirty="0">
              <a:sym typeface="+mn-ea"/>
            </a:endParaRPr>
          </a:p>
        </p:txBody>
      </p:sp>
      <p:graphicFrame>
        <p:nvGraphicFramePr>
          <p:cNvPr id="4" name="对象 3"/>
          <p:cNvGraphicFramePr/>
          <p:nvPr/>
        </p:nvGraphicFramePr>
        <p:xfrm>
          <a:off x="2118995" y="2383790"/>
          <a:ext cx="4859020" cy="3778250"/>
        </p:xfrm>
        <a:graphic>
          <a:graphicData uri="http://schemas.openxmlformats.org/presentationml/2006/ole">
            <mc:AlternateContent xmlns:mc="http://schemas.openxmlformats.org/markup-compatibility/2006">
              <mc:Choice xmlns:v="urn:schemas-microsoft-com:vml" Requires="v">
                <p:oleObj spid="_x0000_s5" name="" r:id="rId1" imgW="4356100" imgH="3416300" progId="Paint.Picture">
                  <p:embed/>
                </p:oleObj>
              </mc:Choice>
              <mc:Fallback>
                <p:oleObj name="" r:id="rId1" imgW="4356100" imgH="3416300" progId="Paint.Picture">
                  <p:embed/>
                  <p:pic>
                    <p:nvPicPr>
                      <p:cNvPr id="0" name="图片 4"/>
                      <p:cNvPicPr/>
                      <p:nvPr/>
                    </p:nvPicPr>
                    <p:blipFill>
                      <a:blip r:embed="rId2"/>
                      <a:stretch>
                        <a:fillRect/>
                      </a:stretch>
                    </p:blipFill>
                    <p:spPr>
                      <a:xfrm>
                        <a:off x="2118995" y="2383790"/>
                        <a:ext cx="4859020" cy="3778250"/>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6. </a:t>
            </a:r>
            <a:r>
              <a:rPr lang="zh-CN" altLang="en-US" sz="2800" b="1" dirty="0"/>
              <a:t>绘图</a:t>
            </a:r>
            <a:r>
              <a:rPr lang="zh-CN" altLang="en-US" sz="2800" b="1" dirty="0"/>
              <a:t>显示</a:t>
            </a:r>
            <a:endParaRPr lang="zh-CN" altLang="en-US" sz="2800" b="1" dirty="0"/>
          </a:p>
        </p:txBody>
      </p:sp>
      <p:sp>
        <p:nvSpPr>
          <p:cNvPr id="2" name="Rectangle 63"/>
          <p:cNvSpPr/>
          <p:nvPr/>
        </p:nvSpPr>
        <p:spPr>
          <a:xfrm>
            <a:off x="295910" y="1056005"/>
            <a:ext cx="8632190" cy="1938020"/>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a:t>
            </a:r>
            <a:r>
              <a:rPr lang="en-US" altLang="zh-CN" sz="2000" dirty="0">
                <a:sym typeface="+mn-ea"/>
              </a:rPr>
              <a:t>2</a:t>
            </a:r>
            <a:r>
              <a:rPr lang="zh-CN" altLang="en-US" sz="2000" dirty="0">
                <a:sym typeface="+mn-ea"/>
              </a:rPr>
              <a:t>）传感器数据</a:t>
            </a:r>
            <a:r>
              <a:rPr lang="zh-CN" altLang="en-US" sz="2000" dirty="0">
                <a:sym typeface="+mn-ea"/>
              </a:rPr>
              <a:t>绘图</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imuplot/imumeanplot</a:t>
            </a:r>
            <a:r>
              <a:rPr lang="zh-CN" altLang="en-US" sz="2000" dirty="0">
                <a:sym typeface="+mn-ea"/>
              </a:rPr>
              <a:t>：</a:t>
            </a:r>
            <a:r>
              <a:rPr lang="en-US" altLang="zh-CN" sz="2000" dirty="0">
                <a:sym typeface="+mn-ea"/>
              </a:rPr>
              <a:t>IMU/</a:t>
            </a:r>
            <a:r>
              <a:rPr lang="zh-CN" altLang="en-US" sz="2000" dirty="0">
                <a:sym typeface="+mn-ea"/>
              </a:rPr>
              <a:t>平滑绘图，陀螺单位</a:t>
            </a:r>
            <a:r>
              <a:rPr lang="en-US" altLang="zh-CN" sz="2000" dirty="0">
                <a:sym typeface="+mn-ea"/>
              </a:rPr>
              <a:t>deg/s</a:t>
            </a:r>
            <a:r>
              <a:rPr lang="zh-CN" altLang="en-US" sz="2000" dirty="0">
                <a:sym typeface="+mn-ea"/>
              </a:rPr>
              <a:t>，加表单位</a:t>
            </a:r>
            <a:r>
              <a:rPr lang="en-US" altLang="zh-CN" sz="2000" dirty="0">
                <a:sym typeface="+mn-ea"/>
              </a:rPr>
              <a:t>g</a:t>
            </a:r>
            <a:r>
              <a:rPr lang="zh-CN" altLang="en-US" sz="2000" dirty="0">
                <a:sym typeface="+mn-ea"/>
              </a:rPr>
              <a:t>；</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gpsplot</a:t>
            </a:r>
            <a:r>
              <a:rPr lang="zh-CN" altLang="en-US" sz="2000" dirty="0">
                <a:sym typeface="+mn-ea"/>
              </a:rPr>
              <a:t>：</a:t>
            </a:r>
            <a:r>
              <a:rPr lang="en-US" altLang="zh-CN" sz="2000" dirty="0">
                <a:sym typeface="+mn-ea"/>
              </a:rPr>
              <a:t>GNSS</a:t>
            </a:r>
            <a:r>
              <a:rPr lang="zh-CN" altLang="en-US" sz="2000" dirty="0">
                <a:sym typeface="+mn-ea"/>
              </a:rPr>
              <a:t>绘图，可</a:t>
            </a:r>
            <a:r>
              <a:rPr lang="zh-CN" altLang="en-US" sz="2000" dirty="0">
                <a:sym typeface="+mn-ea"/>
              </a:rPr>
              <a:t>同时包含速度和定位信息、或仅有定位</a:t>
            </a:r>
            <a:r>
              <a:rPr lang="zh-CN" altLang="en-US" sz="2000" dirty="0">
                <a:sym typeface="+mn-ea"/>
              </a:rPr>
              <a:t>信息；</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magplot</a:t>
            </a:r>
            <a:r>
              <a:rPr lang="zh-CN" altLang="en-US" sz="2000" dirty="0">
                <a:sym typeface="+mn-ea"/>
              </a:rPr>
              <a:t>：三轴地磁绘图，假设载体水平角为</a:t>
            </a:r>
            <a:r>
              <a:rPr lang="en-US" altLang="zh-CN" sz="2000" dirty="0">
                <a:sym typeface="+mn-ea"/>
              </a:rPr>
              <a:t>0</a:t>
            </a:r>
            <a:r>
              <a:rPr lang="zh-CN" altLang="en-US" sz="2000" dirty="0">
                <a:sym typeface="+mn-ea"/>
              </a:rPr>
              <a:t>，给出磁倾角</a:t>
            </a:r>
            <a:r>
              <a:rPr lang="en-US" altLang="zh-CN" sz="2000" dirty="0">
                <a:sym typeface="+mn-ea"/>
              </a:rPr>
              <a:t>/</a:t>
            </a:r>
            <a:r>
              <a:rPr lang="zh-CN" altLang="en-US" sz="2000" dirty="0">
                <a:sym typeface="+mn-ea"/>
              </a:rPr>
              <a:t>偏角；</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odplot/dvlplot</a:t>
            </a:r>
            <a:r>
              <a:rPr lang="zh-CN" altLang="en-US" sz="2000" dirty="0">
                <a:sym typeface="+mn-ea"/>
              </a:rPr>
              <a:t>：里程仪绘图（输入数据为路程增量，绘</a:t>
            </a:r>
            <a:r>
              <a:rPr lang="zh-CN" altLang="en-US" sz="2000" dirty="0">
                <a:sym typeface="+mn-ea"/>
              </a:rPr>
              <a:t>图显示为</a:t>
            </a:r>
            <a:r>
              <a:rPr lang="zh-CN" altLang="en-US" sz="2000" dirty="0">
                <a:sym typeface="+mn-ea"/>
              </a:rPr>
              <a:t>速度）；</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baroplot</a:t>
            </a:r>
            <a:r>
              <a:rPr lang="zh-CN" altLang="en-US" sz="2000" dirty="0">
                <a:sym typeface="+mn-ea"/>
              </a:rPr>
              <a:t>：气压高度</a:t>
            </a:r>
            <a:r>
              <a:rPr lang="zh-CN" altLang="en-US" sz="2000" dirty="0">
                <a:sym typeface="+mn-ea"/>
              </a:rPr>
              <a:t>绘图。</a:t>
            </a:r>
            <a:endParaRPr lang="zh-CN" altLang="en-US" sz="2000" dirty="0">
              <a:sym typeface="+mn-ea"/>
            </a:endParaRPr>
          </a:p>
        </p:txBody>
      </p:sp>
      <p:graphicFrame>
        <p:nvGraphicFramePr>
          <p:cNvPr id="3" name="对象 2"/>
          <p:cNvGraphicFramePr/>
          <p:nvPr/>
        </p:nvGraphicFramePr>
        <p:xfrm>
          <a:off x="608330" y="2896235"/>
          <a:ext cx="3952875" cy="1630045"/>
        </p:xfrm>
        <a:graphic>
          <a:graphicData uri="http://schemas.openxmlformats.org/presentationml/2006/ole">
            <mc:AlternateContent xmlns:mc="http://schemas.openxmlformats.org/markup-compatibility/2006">
              <mc:Choice xmlns:v="urn:schemas-microsoft-com:vml" Requires="v">
                <p:oleObj spid="_x0000_s6" name="" r:id="rId1" imgW="5276850" imgH="2724150" progId="Paint.Picture">
                  <p:embed/>
                </p:oleObj>
              </mc:Choice>
              <mc:Fallback>
                <p:oleObj name="" r:id="rId1" imgW="5276850" imgH="2724150" progId="Paint.Picture">
                  <p:embed/>
                  <p:pic>
                    <p:nvPicPr>
                      <p:cNvPr id="0" name="图片 5"/>
                      <p:cNvPicPr/>
                      <p:nvPr/>
                    </p:nvPicPr>
                    <p:blipFill>
                      <a:blip r:embed="rId2"/>
                      <a:stretch>
                        <a:fillRect/>
                      </a:stretch>
                    </p:blipFill>
                    <p:spPr>
                      <a:xfrm>
                        <a:off x="608330" y="2896235"/>
                        <a:ext cx="3952875" cy="1630045"/>
                      </a:xfrm>
                      <a:prstGeom prst="rect">
                        <a:avLst/>
                      </a:prstGeom>
                    </p:spPr>
                  </p:pic>
                </p:oleObj>
              </mc:Fallback>
            </mc:AlternateContent>
          </a:graphicData>
        </a:graphic>
      </p:graphicFrame>
      <p:graphicFrame>
        <p:nvGraphicFramePr>
          <p:cNvPr id="7" name="对象 6"/>
          <p:cNvGraphicFramePr/>
          <p:nvPr/>
        </p:nvGraphicFramePr>
        <p:xfrm>
          <a:off x="4724400" y="2896235"/>
          <a:ext cx="3627120" cy="1635125"/>
        </p:xfrm>
        <a:graphic>
          <a:graphicData uri="http://schemas.openxmlformats.org/presentationml/2006/ole">
            <mc:AlternateContent xmlns:mc="http://schemas.openxmlformats.org/markup-compatibility/2006">
              <mc:Choice xmlns:v="urn:schemas-microsoft-com:vml" Requires="v">
                <p:oleObj spid="_x0000_s8" name="" r:id="rId3" imgW="5270500" imgH="2717800" progId="Paint.Picture">
                  <p:embed/>
                </p:oleObj>
              </mc:Choice>
              <mc:Fallback>
                <p:oleObj name="" r:id="rId3" imgW="5270500" imgH="2717800" progId="Paint.Picture">
                  <p:embed/>
                  <p:pic>
                    <p:nvPicPr>
                      <p:cNvPr id="0" name="图片 7"/>
                      <p:cNvPicPr/>
                      <p:nvPr/>
                    </p:nvPicPr>
                    <p:blipFill>
                      <a:blip r:embed="rId4"/>
                      <a:stretch>
                        <a:fillRect/>
                      </a:stretch>
                    </p:blipFill>
                    <p:spPr>
                      <a:xfrm>
                        <a:off x="4724400" y="2896235"/>
                        <a:ext cx="3627120" cy="1635125"/>
                      </a:xfrm>
                      <a:prstGeom prst="rect">
                        <a:avLst/>
                      </a:prstGeom>
                    </p:spPr>
                  </p:pic>
                </p:oleObj>
              </mc:Fallback>
            </mc:AlternateContent>
          </a:graphicData>
        </a:graphic>
      </p:graphicFrame>
      <p:graphicFrame>
        <p:nvGraphicFramePr>
          <p:cNvPr id="9" name="对象 8"/>
          <p:cNvGraphicFramePr/>
          <p:nvPr/>
        </p:nvGraphicFramePr>
        <p:xfrm>
          <a:off x="608330" y="4572635"/>
          <a:ext cx="3953510" cy="1773555"/>
        </p:xfrm>
        <a:graphic>
          <a:graphicData uri="http://schemas.openxmlformats.org/presentationml/2006/ole">
            <mc:AlternateContent xmlns:mc="http://schemas.openxmlformats.org/markup-compatibility/2006">
              <mc:Choice xmlns:v="urn:schemas-microsoft-com:vml" Requires="v">
                <p:oleObj spid="_x0000_s10" name="" r:id="rId5" imgW="5270500" imgH="2781300" progId="Paint.Picture">
                  <p:embed/>
                </p:oleObj>
              </mc:Choice>
              <mc:Fallback>
                <p:oleObj name="" r:id="rId5" imgW="5270500" imgH="2781300" progId="Paint.Picture">
                  <p:embed/>
                  <p:pic>
                    <p:nvPicPr>
                      <p:cNvPr id="0" name="图片 9"/>
                      <p:cNvPicPr/>
                      <p:nvPr/>
                    </p:nvPicPr>
                    <p:blipFill>
                      <a:blip r:embed="rId6"/>
                      <a:stretch>
                        <a:fillRect/>
                      </a:stretch>
                    </p:blipFill>
                    <p:spPr>
                      <a:xfrm>
                        <a:off x="608330" y="4572635"/>
                        <a:ext cx="3953510" cy="1773555"/>
                      </a:xfrm>
                      <a:prstGeom prst="rect">
                        <a:avLst/>
                      </a:prstGeom>
                    </p:spPr>
                  </p:pic>
                </p:oleObj>
              </mc:Fallback>
            </mc:AlternateContent>
          </a:graphicData>
        </a:graphic>
      </p:graphicFrame>
      <p:graphicFrame>
        <p:nvGraphicFramePr>
          <p:cNvPr id="11" name="对象 10"/>
          <p:cNvGraphicFramePr/>
          <p:nvPr/>
        </p:nvGraphicFramePr>
        <p:xfrm>
          <a:off x="4724400" y="4572000"/>
          <a:ext cx="3619500" cy="1769745"/>
        </p:xfrm>
        <a:graphic>
          <a:graphicData uri="http://schemas.openxmlformats.org/presentationml/2006/ole">
            <mc:AlternateContent xmlns:mc="http://schemas.openxmlformats.org/markup-compatibility/2006">
              <mc:Choice xmlns:v="urn:schemas-microsoft-com:vml" Requires="v">
                <p:oleObj spid="_x0000_s12" name="" r:id="rId7" imgW="5270500" imgH="2794000" progId="Paint.Picture">
                  <p:embed/>
                </p:oleObj>
              </mc:Choice>
              <mc:Fallback>
                <p:oleObj name="" r:id="rId7" imgW="5270500" imgH="2794000" progId="Paint.Picture">
                  <p:embed/>
                  <p:pic>
                    <p:nvPicPr>
                      <p:cNvPr id="0" name="图片 11"/>
                      <p:cNvPicPr/>
                      <p:nvPr/>
                    </p:nvPicPr>
                    <p:blipFill>
                      <a:blip r:embed="rId8"/>
                      <a:stretch>
                        <a:fillRect/>
                      </a:stretch>
                    </p:blipFill>
                    <p:spPr>
                      <a:xfrm>
                        <a:off x="4724400" y="4572000"/>
                        <a:ext cx="3619500" cy="1769745"/>
                      </a:xfrm>
                      <a:prstGeom prst="rect">
                        <a:avLst/>
                      </a:prstGeom>
                    </p:spPr>
                  </p:pic>
                </p:oleObj>
              </mc:Fallback>
            </mc:AlternateContent>
          </a:graphicData>
        </a:graphic>
      </p:graphicFrame>
      <p:sp>
        <p:nvSpPr>
          <p:cNvPr id="13" name="文本框 12"/>
          <p:cNvSpPr txBox="1"/>
          <p:nvPr/>
        </p:nvSpPr>
        <p:spPr>
          <a:xfrm>
            <a:off x="2214245" y="3505200"/>
            <a:ext cx="648335" cy="398780"/>
          </a:xfrm>
          <a:prstGeom prst="rect">
            <a:avLst/>
          </a:prstGeom>
          <a:noFill/>
        </p:spPr>
        <p:txBody>
          <a:bodyPr wrap="none" rtlCol="0">
            <a:spAutoFit/>
          </a:bodyPr>
          <a:p>
            <a:r>
              <a:rPr lang="en-US" altLang="zh-CN" sz="2000">
                <a:solidFill>
                  <a:srgbClr val="FF0000"/>
                </a:solidFill>
              </a:rPr>
              <a:t>IMU</a:t>
            </a:r>
            <a:endParaRPr lang="en-US" altLang="zh-CN" sz="2000">
              <a:solidFill>
                <a:srgbClr val="FF0000"/>
              </a:solidFill>
            </a:endParaRPr>
          </a:p>
        </p:txBody>
      </p:sp>
      <p:sp>
        <p:nvSpPr>
          <p:cNvPr id="14" name="文本框 13"/>
          <p:cNvSpPr txBox="1"/>
          <p:nvPr/>
        </p:nvSpPr>
        <p:spPr>
          <a:xfrm>
            <a:off x="6096000" y="3505200"/>
            <a:ext cx="902970" cy="398780"/>
          </a:xfrm>
          <a:prstGeom prst="rect">
            <a:avLst/>
          </a:prstGeom>
          <a:noFill/>
        </p:spPr>
        <p:txBody>
          <a:bodyPr wrap="none" rtlCol="0">
            <a:spAutoFit/>
          </a:bodyPr>
          <a:p>
            <a:r>
              <a:rPr lang="en-US" altLang="zh-CN" sz="2000">
                <a:solidFill>
                  <a:srgbClr val="FF0000"/>
                </a:solidFill>
              </a:rPr>
              <a:t>GNSS</a:t>
            </a:r>
            <a:endParaRPr lang="en-US" altLang="zh-CN" sz="2000">
              <a:solidFill>
                <a:srgbClr val="FF0000"/>
              </a:solidFill>
            </a:endParaRPr>
          </a:p>
        </p:txBody>
      </p:sp>
      <p:sp>
        <p:nvSpPr>
          <p:cNvPr id="15" name="文本框 14"/>
          <p:cNvSpPr txBox="1"/>
          <p:nvPr/>
        </p:nvSpPr>
        <p:spPr>
          <a:xfrm>
            <a:off x="2286000" y="5181600"/>
            <a:ext cx="761365" cy="398780"/>
          </a:xfrm>
          <a:prstGeom prst="rect">
            <a:avLst/>
          </a:prstGeom>
          <a:noFill/>
        </p:spPr>
        <p:txBody>
          <a:bodyPr wrap="none" rtlCol="0">
            <a:spAutoFit/>
          </a:bodyPr>
          <a:p>
            <a:r>
              <a:rPr lang="en-US" altLang="zh-CN" sz="2000">
                <a:solidFill>
                  <a:srgbClr val="FF0000"/>
                </a:solidFill>
              </a:rPr>
              <a:t>MAG</a:t>
            </a:r>
            <a:endParaRPr lang="en-US" altLang="zh-CN" sz="2000">
              <a:solidFill>
                <a:srgbClr val="FF0000"/>
              </a:solidFill>
            </a:endParaRPr>
          </a:p>
        </p:txBody>
      </p:sp>
      <p:sp>
        <p:nvSpPr>
          <p:cNvPr id="16" name="文本框 15"/>
          <p:cNvSpPr txBox="1"/>
          <p:nvPr/>
        </p:nvSpPr>
        <p:spPr>
          <a:xfrm>
            <a:off x="6096000" y="5158105"/>
            <a:ext cx="902970" cy="398780"/>
          </a:xfrm>
          <a:prstGeom prst="rect">
            <a:avLst/>
          </a:prstGeom>
          <a:noFill/>
        </p:spPr>
        <p:txBody>
          <a:bodyPr wrap="none" rtlCol="0">
            <a:spAutoFit/>
          </a:bodyPr>
          <a:p>
            <a:r>
              <a:rPr lang="en-US" altLang="zh-CN" sz="2000">
                <a:solidFill>
                  <a:srgbClr val="FF0000"/>
                </a:solidFill>
              </a:rPr>
              <a:t>BARO</a:t>
            </a:r>
            <a:endParaRPr lang="en-US" altLang="zh-CN" sz="2000">
              <a:solidFill>
                <a:srgbClr val="FF0000"/>
              </a:solidFill>
            </a:endParaRPr>
          </a:p>
        </p:txBody>
      </p:sp>
      <p:sp>
        <p:nvSpPr>
          <p:cNvPr id="17" name="文本框 16"/>
          <p:cNvSpPr txBox="1"/>
          <p:nvPr/>
        </p:nvSpPr>
        <p:spPr>
          <a:xfrm>
            <a:off x="231775" y="6362700"/>
            <a:ext cx="8641080" cy="368300"/>
          </a:xfrm>
          <a:prstGeom prst="rect">
            <a:avLst/>
          </a:prstGeom>
          <a:noFill/>
        </p:spPr>
        <p:txBody>
          <a:bodyPr wrap="none" rtlCol="0" anchor="t">
            <a:spAutoFit/>
          </a:bodyPr>
          <a:p>
            <a:r>
              <a:rPr lang="zh-CN" altLang="en-US" dirty="0">
                <a:sym typeface="+mn-ea"/>
              </a:rPr>
              <a:t>注：各函数可能含多种调用形式和功能，</a:t>
            </a:r>
            <a:r>
              <a:rPr lang="zh-CN" altLang="en-US" dirty="0">
                <a:sym typeface="+mn-ea"/>
              </a:rPr>
              <a:t>详细可打开相应文件查看帮助或</a:t>
            </a:r>
            <a:r>
              <a:rPr lang="zh-CN" altLang="en-US" dirty="0">
                <a:sym typeface="+mn-ea"/>
              </a:rPr>
              <a:t>阅读代码。</a:t>
            </a:r>
            <a:endParaRPr lang="zh-CN" altLang="en-US" dirty="0">
              <a:sym typeface="+mn-ea"/>
            </a:endParaRPr>
          </a:p>
        </p:txBody>
      </p:sp>
    </p:spTree>
    <p:custDataLst>
      <p:tags r:id="rId9"/>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6. </a:t>
            </a:r>
            <a:r>
              <a:rPr lang="zh-CN" altLang="en-US" sz="2800" b="1" dirty="0"/>
              <a:t>绘图</a:t>
            </a:r>
            <a:r>
              <a:rPr lang="zh-CN" altLang="en-US" sz="2800" b="1" dirty="0"/>
              <a:t>显示</a:t>
            </a:r>
            <a:endParaRPr lang="zh-CN" altLang="en-US" sz="2800" b="1" dirty="0"/>
          </a:p>
        </p:txBody>
      </p:sp>
      <p:sp>
        <p:nvSpPr>
          <p:cNvPr id="2" name="Rectangle 63"/>
          <p:cNvSpPr/>
          <p:nvPr/>
        </p:nvSpPr>
        <p:spPr>
          <a:xfrm>
            <a:off x="295910" y="1061720"/>
            <a:ext cx="8632190" cy="1322070"/>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a:t>
            </a:r>
            <a:r>
              <a:rPr lang="en-US" altLang="zh-CN" sz="2000" dirty="0">
                <a:sym typeface="+mn-ea"/>
              </a:rPr>
              <a:t>3</a:t>
            </a:r>
            <a:r>
              <a:rPr lang="zh-CN" altLang="en-US" sz="2000" dirty="0">
                <a:sym typeface="+mn-ea"/>
              </a:rPr>
              <a:t>）导航结果</a:t>
            </a:r>
            <a:r>
              <a:rPr lang="zh-CN" altLang="en-US" sz="2000" dirty="0">
                <a:sym typeface="+mn-ea"/>
              </a:rPr>
              <a:t>绘图</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insplot</a:t>
            </a:r>
            <a:r>
              <a:rPr lang="zh-CN" altLang="en-US" sz="2000" dirty="0">
                <a:sym typeface="+mn-ea"/>
              </a:rPr>
              <a:t>：导航结果</a:t>
            </a:r>
            <a:r>
              <a:rPr lang="en-US" altLang="zh-CN" sz="2000" dirty="0">
                <a:sym typeface="+mn-ea"/>
              </a:rPr>
              <a:t>AVP</a:t>
            </a:r>
            <a:r>
              <a:rPr lang="zh-CN" altLang="en-US" sz="2000" dirty="0">
                <a:sym typeface="+mn-ea"/>
              </a:rPr>
              <a:t>（甚至陀螺漂移</a:t>
            </a:r>
            <a:r>
              <a:rPr lang="en-US" altLang="zh-CN" sz="2000" dirty="0">
                <a:sym typeface="+mn-ea"/>
              </a:rPr>
              <a:t>eb</a:t>
            </a:r>
            <a:r>
              <a:rPr lang="zh-CN" altLang="en-US" sz="2000" dirty="0">
                <a:sym typeface="+mn-ea"/>
              </a:rPr>
              <a:t>、加表零偏</a:t>
            </a:r>
            <a:r>
              <a:rPr lang="en-US" altLang="zh-CN" sz="2000" dirty="0">
                <a:sym typeface="+mn-ea"/>
              </a:rPr>
              <a:t>db</a:t>
            </a:r>
            <a:r>
              <a:rPr lang="zh-CN" altLang="en-US" sz="2000" dirty="0">
                <a:sym typeface="+mn-ea"/>
              </a:rPr>
              <a:t>）</a:t>
            </a:r>
            <a:r>
              <a:rPr lang="zh-CN" altLang="en-US" sz="2000" dirty="0">
                <a:sym typeface="+mn-ea"/>
              </a:rPr>
              <a:t>绘图；</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inserrplot/avpcmpplot</a:t>
            </a:r>
            <a:r>
              <a:rPr lang="zh-CN" altLang="en-US" sz="2000" dirty="0">
                <a:sym typeface="+mn-ea"/>
              </a:rPr>
              <a:t>：导航误差</a:t>
            </a:r>
            <a:r>
              <a:rPr lang="en-US" altLang="zh-CN" sz="2000" dirty="0">
                <a:sym typeface="+mn-ea"/>
              </a:rPr>
              <a:t>/</a:t>
            </a:r>
            <a:r>
              <a:rPr lang="zh-CN" altLang="en-US" sz="2000" dirty="0">
                <a:sym typeface="+mn-ea"/>
              </a:rPr>
              <a:t>比较</a:t>
            </a:r>
            <a:r>
              <a:rPr lang="zh-CN" altLang="en-US" sz="2000" dirty="0">
                <a:sym typeface="+mn-ea"/>
              </a:rPr>
              <a:t>绘图；</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kfplot/xpplot</a:t>
            </a:r>
            <a:r>
              <a:rPr lang="zh-CN" altLang="en-US" sz="2000" dirty="0">
                <a:sym typeface="+mn-ea"/>
              </a:rPr>
              <a:t>：</a:t>
            </a:r>
            <a:r>
              <a:rPr lang="en-US" altLang="zh-CN" sz="2000" dirty="0">
                <a:sym typeface="+mn-ea"/>
              </a:rPr>
              <a:t>Kalman</a:t>
            </a:r>
            <a:r>
              <a:rPr lang="zh-CN" altLang="en-US" sz="2000" dirty="0">
                <a:sym typeface="+mn-ea"/>
              </a:rPr>
              <a:t>滤波结果状态或均方差阵对角</a:t>
            </a:r>
            <a:r>
              <a:rPr lang="zh-CN" altLang="en-US" sz="2000" dirty="0">
                <a:sym typeface="+mn-ea"/>
              </a:rPr>
              <a:t>线元素绘图。</a:t>
            </a:r>
            <a:endParaRPr lang="zh-CN" altLang="en-US" sz="2000" dirty="0">
              <a:sym typeface="+mn-ea"/>
            </a:endParaRPr>
          </a:p>
        </p:txBody>
      </p:sp>
      <p:graphicFrame>
        <p:nvGraphicFramePr>
          <p:cNvPr id="17" name="对象 16"/>
          <p:cNvGraphicFramePr/>
          <p:nvPr/>
        </p:nvGraphicFramePr>
        <p:xfrm>
          <a:off x="708025" y="4576445"/>
          <a:ext cx="3914775" cy="2045970"/>
        </p:xfrm>
        <a:graphic>
          <a:graphicData uri="http://schemas.openxmlformats.org/presentationml/2006/ole">
            <mc:AlternateContent xmlns:mc="http://schemas.openxmlformats.org/markup-compatibility/2006">
              <mc:Choice xmlns:v="urn:schemas-microsoft-com:vml" Requires="v">
                <p:oleObj spid="_x0000_s18" name="" r:id="rId1" imgW="6203950" imgH="3594100" progId="Paint.Picture">
                  <p:embed/>
                </p:oleObj>
              </mc:Choice>
              <mc:Fallback>
                <p:oleObj name="" r:id="rId1" imgW="6203950" imgH="3594100" progId="Paint.Picture">
                  <p:embed/>
                  <p:pic>
                    <p:nvPicPr>
                      <p:cNvPr id="0" name="图片 9"/>
                      <p:cNvPicPr/>
                      <p:nvPr/>
                    </p:nvPicPr>
                    <p:blipFill>
                      <a:blip r:embed="rId2"/>
                      <a:stretch>
                        <a:fillRect/>
                      </a:stretch>
                    </p:blipFill>
                    <p:spPr>
                      <a:xfrm>
                        <a:off x="708025" y="4576445"/>
                        <a:ext cx="3914775" cy="2045970"/>
                      </a:xfrm>
                      <a:prstGeom prst="rect">
                        <a:avLst/>
                      </a:prstGeom>
                    </p:spPr>
                  </p:pic>
                </p:oleObj>
              </mc:Fallback>
            </mc:AlternateContent>
          </a:graphicData>
        </a:graphic>
      </p:graphicFrame>
      <p:graphicFrame>
        <p:nvGraphicFramePr>
          <p:cNvPr id="19" name="对象 18"/>
          <p:cNvGraphicFramePr/>
          <p:nvPr/>
        </p:nvGraphicFramePr>
        <p:xfrm>
          <a:off x="4747260" y="4576445"/>
          <a:ext cx="3656965" cy="2045970"/>
        </p:xfrm>
        <a:graphic>
          <a:graphicData uri="http://schemas.openxmlformats.org/presentationml/2006/ole">
            <mc:AlternateContent xmlns:mc="http://schemas.openxmlformats.org/markup-compatibility/2006">
              <mc:Choice xmlns:v="urn:schemas-microsoft-com:vml" Requires="v">
                <p:oleObj spid="_x0000_s20" name="" r:id="rId3" imgW="5892800" imgH="3111500" progId="Paint.Picture">
                  <p:embed/>
                </p:oleObj>
              </mc:Choice>
              <mc:Fallback>
                <p:oleObj name="" r:id="rId3" imgW="5892800" imgH="3111500" progId="Paint.Picture">
                  <p:embed/>
                  <p:pic>
                    <p:nvPicPr>
                      <p:cNvPr id="0" name="图片 11"/>
                      <p:cNvPicPr/>
                      <p:nvPr/>
                    </p:nvPicPr>
                    <p:blipFill>
                      <a:blip r:embed="rId4"/>
                      <a:stretch>
                        <a:fillRect/>
                      </a:stretch>
                    </p:blipFill>
                    <p:spPr>
                      <a:xfrm>
                        <a:off x="4747260" y="4576445"/>
                        <a:ext cx="3656965" cy="2045970"/>
                      </a:xfrm>
                      <a:prstGeom prst="rect">
                        <a:avLst/>
                      </a:prstGeom>
                    </p:spPr>
                  </p:pic>
                </p:oleObj>
              </mc:Fallback>
            </mc:AlternateContent>
          </a:graphicData>
        </a:graphic>
      </p:graphicFrame>
      <p:graphicFrame>
        <p:nvGraphicFramePr>
          <p:cNvPr id="21" name="对象 20"/>
          <p:cNvGraphicFramePr/>
          <p:nvPr/>
        </p:nvGraphicFramePr>
        <p:xfrm>
          <a:off x="708025" y="2343785"/>
          <a:ext cx="3940175" cy="2156460"/>
        </p:xfrm>
        <a:graphic>
          <a:graphicData uri="http://schemas.openxmlformats.org/presentationml/2006/ole">
            <mc:AlternateContent xmlns:mc="http://schemas.openxmlformats.org/markup-compatibility/2006">
              <mc:Choice xmlns:v="urn:schemas-microsoft-com:vml" Requires="v">
                <p:oleObj spid="_x0000_s22" name="" r:id="rId5" imgW="6464300" imgH="3670300" progId="Paint.Picture">
                  <p:embed/>
                </p:oleObj>
              </mc:Choice>
              <mc:Fallback>
                <p:oleObj name="" r:id="rId5" imgW="6464300" imgH="3670300" progId="Paint.Picture">
                  <p:embed/>
                  <p:pic>
                    <p:nvPicPr>
                      <p:cNvPr id="0" name="图片 5"/>
                      <p:cNvPicPr/>
                      <p:nvPr/>
                    </p:nvPicPr>
                    <p:blipFill>
                      <a:blip r:embed="rId6"/>
                      <a:stretch>
                        <a:fillRect/>
                      </a:stretch>
                    </p:blipFill>
                    <p:spPr>
                      <a:xfrm>
                        <a:off x="708025" y="2343785"/>
                        <a:ext cx="3940175" cy="2156460"/>
                      </a:xfrm>
                      <a:prstGeom prst="rect">
                        <a:avLst/>
                      </a:prstGeom>
                    </p:spPr>
                  </p:pic>
                </p:oleObj>
              </mc:Fallback>
            </mc:AlternateContent>
          </a:graphicData>
        </a:graphic>
      </p:graphicFrame>
      <p:graphicFrame>
        <p:nvGraphicFramePr>
          <p:cNvPr id="23" name="对象 22"/>
          <p:cNvGraphicFramePr/>
          <p:nvPr/>
        </p:nvGraphicFramePr>
        <p:xfrm>
          <a:off x="4782820" y="2343785"/>
          <a:ext cx="3621405" cy="2150110"/>
        </p:xfrm>
        <a:graphic>
          <a:graphicData uri="http://schemas.openxmlformats.org/presentationml/2006/ole">
            <mc:AlternateContent xmlns:mc="http://schemas.openxmlformats.org/markup-compatibility/2006">
              <mc:Choice xmlns:v="urn:schemas-microsoft-com:vml" Requires="v">
                <p:oleObj spid="_x0000_s24" name="" r:id="rId7" imgW="7518400" imgH="3854450" progId="Paint.Picture">
                  <p:embed/>
                </p:oleObj>
              </mc:Choice>
              <mc:Fallback>
                <p:oleObj name="" r:id="rId7" imgW="7518400" imgH="3854450" progId="Paint.Picture">
                  <p:embed/>
                  <p:pic>
                    <p:nvPicPr>
                      <p:cNvPr id="0" name="图片 7"/>
                      <p:cNvPicPr/>
                      <p:nvPr/>
                    </p:nvPicPr>
                    <p:blipFill>
                      <a:blip r:embed="rId8"/>
                      <a:stretch>
                        <a:fillRect/>
                      </a:stretch>
                    </p:blipFill>
                    <p:spPr>
                      <a:xfrm>
                        <a:off x="4782820" y="2343785"/>
                        <a:ext cx="3621405" cy="2150110"/>
                      </a:xfrm>
                      <a:prstGeom prst="rect">
                        <a:avLst/>
                      </a:prstGeom>
                    </p:spPr>
                  </p:pic>
                </p:oleObj>
              </mc:Fallback>
            </mc:AlternateContent>
          </a:graphicData>
        </a:graphic>
      </p:graphicFrame>
      <p:sp>
        <p:nvSpPr>
          <p:cNvPr id="31" name="文本框 30"/>
          <p:cNvSpPr txBox="1"/>
          <p:nvPr/>
        </p:nvSpPr>
        <p:spPr>
          <a:xfrm>
            <a:off x="1684020" y="2896235"/>
            <a:ext cx="1707515" cy="398780"/>
          </a:xfrm>
          <a:prstGeom prst="rect">
            <a:avLst/>
          </a:prstGeom>
          <a:noFill/>
        </p:spPr>
        <p:txBody>
          <a:bodyPr wrap="none" rtlCol="0">
            <a:spAutoFit/>
          </a:bodyPr>
          <a:p>
            <a:r>
              <a:rPr lang="zh-CN" altLang="en-US" sz="2000" b="1">
                <a:solidFill>
                  <a:srgbClr val="FF0000"/>
                </a:solidFill>
              </a:rPr>
              <a:t>导航结果</a:t>
            </a:r>
            <a:r>
              <a:rPr lang="en-US" altLang="zh-CN" sz="2000" b="1">
                <a:solidFill>
                  <a:srgbClr val="FF0000"/>
                </a:solidFill>
              </a:rPr>
              <a:t>AVP</a:t>
            </a:r>
            <a:endParaRPr lang="en-US" altLang="zh-CN" sz="2000" b="1">
              <a:solidFill>
                <a:srgbClr val="FF0000"/>
              </a:solidFill>
            </a:endParaRPr>
          </a:p>
        </p:txBody>
      </p:sp>
      <p:sp>
        <p:nvSpPr>
          <p:cNvPr id="32" name="文本框 31"/>
          <p:cNvSpPr txBox="1"/>
          <p:nvPr/>
        </p:nvSpPr>
        <p:spPr>
          <a:xfrm>
            <a:off x="5942330" y="2971800"/>
            <a:ext cx="1203960" cy="398780"/>
          </a:xfrm>
          <a:prstGeom prst="rect">
            <a:avLst/>
          </a:prstGeom>
          <a:noFill/>
        </p:spPr>
        <p:txBody>
          <a:bodyPr wrap="none" rtlCol="0">
            <a:spAutoFit/>
          </a:bodyPr>
          <a:p>
            <a:r>
              <a:rPr lang="zh-CN" altLang="en-US" sz="2000" b="1">
                <a:solidFill>
                  <a:srgbClr val="FF0000"/>
                </a:solidFill>
              </a:rPr>
              <a:t>导航</a:t>
            </a:r>
            <a:r>
              <a:rPr lang="zh-CN" altLang="en-US" sz="2000" b="1">
                <a:solidFill>
                  <a:srgbClr val="FF0000"/>
                </a:solidFill>
              </a:rPr>
              <a:t>误差</a:t>
            </a:r>
            <a:endParaRPr lang="zh-CN" altLang="en-US" sz="2000" b="1">
              <a:solidFill>
                <a:srgbClr val="FF0000"/>
              </a:solidFill>
            </a:endParaRPr>
          </a:p>
        </p:txBody>
      </p:sp>
      <p:sp>
        <p:nvSpPr>
          <p:cNvPr id="33" name="文本框 32"/>
          <p:cNvSpPr txBox="1"/>
          <p:nvPr/>
        </p:nvSpPr>
        <p:spPr>
          <a:xfrm>
            <a:off x="1886585" y="5139055"/>
            <a:ext cx="1542415" cy="398780"/>
          </a:xfrm>
          <a:prstGeom prst="rect">
            <a:avLst/>
          </a:prstGeom>
          <a:noFill/>
        </p:spPr>
        <p:txBody>
          <a:bodyPr wrap="none" rtlCol="0">
            <a:spAutoFit/>
          </a:bodyPr>
          <a:p>
            <a:r>
              <a:rPr lang="en-US" altLang="zh-CN" sz="2000" b="1">
                <a:solidFill>
                  <a:srgbClr val="FF0000"/>
                </a:solidFill>
              </a:rPr>
              <a:t>KF</a:t>
            </a:r>
            <a:r>
              <a:rPr lang="zh-CN" altLang="en-US" sz="2000" b="1">
                <a:solidFill>
                  <a:srgbClr val="FF0000"/>
                </a:solidFill>
              </a:rPr>
              <a:t>状态估计</a:t>
            </a:r>
            <a:endParaRPr lang="zh-CN" altLang="en-US" sz="2000" b="1">
              <a:solidFill>
                <a:srgbClr val="FF0000"/>
              </a:solidFill>
            </a:endParaRPr>
          </a:p>
        </p:txBody>
      </p:sp>
      <p:sp>
        <p:nvSpPr>
          <p:cNvPr id="34" name="文本框 33"/>
          <p:cNvSpPr txBox="1"/>
          <p:nvPr/>
        </p:nvSpPr>
        <p:spPr>
          <a:xfrm>
            <a:off x="4996815" y="5063490"/>
            <a:ext cx="2990850" cy="675640"/>
          </a:xfrm>
          <a:prstGeom prst="rect">
            <a:avLst/>
          </a:prstGeom>
          <a:noFill/>
        </p:spPr>
        <p:txBody>
          <a:bodyPr wrap="none" rtlCol="0">
            <a:spAutoFit/>
          </a:bodyPr>
          <a:p>
            <a:pPr algn="ctr"/>
            <a:r>
              <a:rPr lang="en-US" altLang="zh-CN" sz="2000" b="1">
                <a:solidFill>
                  <a:srgbClr val="FF0000"/>
                </a:solidFill>
              </a:rPr>
              <a:t>KF</a:t>
            </a:r>
            <a:r>
              <a:rPr lang="zh-CN" altLang="en-US" sz="2000" b="1">
                <a:solidFill>
                  <a:srgbClr val="FF0000"/>
                </a:solidFill>
              </a:rPr>
              <a:t>均方误差</a:t>
            </a:r>
            <a:endParaRPr lang="zh-CN" altLang="en-US" sz="2000" b="1">
              <a:solidFill>
                <a:srgbClr val="FF0000"/>
              </a:solidFill>
            </a:endParaRPr>
          </a:p>
          <a:p>
            <a:pPr algn="ctr"/>
            <a:r>
              <a:rPr lang="zh-CN" altLang="en-US" sz="1800" b="1">
                <a:solidFill>
                  <a:srgbClr val="FF0000"/>
                </a:solidFill>
              </a:rPr>
              <a:t>（</a:t>
            </a:r>
            <a:r>
              <a:rPr lang="en-US" altLang="zh-CN" sz="1800" b="1">
                <a:solidFill>
                  <a:srgbClr val="FF0000"/>
                </a:solidFill>
              </a:rPr>
              <a:t>Pk</a:t>
            </a:r>
            <a:r>
              <a:rPr lang="zh-CN" altLang="en-US" sz="1800" b="1">
                <a:solidFill>
                  <a:srgbClr val="FF0000"/>
                </a:solidFill>
              </a:rPr>
              <a:t>阵对角线元素的开方）</a:t>
            </a:r>
            <a:endParaRPr lang="zh-CN" altLang="en-US" sz="1800" b="1">
              <a:solidFill>
                <a:srgbClr val="FF0000"/>
              </a:solidFill>
            </a:endParaRPr>
          </a:p>
        </p:txBody>
      </p:sp>
    </p:spTree>
    <p:custDataLst>
      <p:tags r:id="rId9"/>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2" name="Rectangle 3"/>
          <p:cNvSpPr>
            <a:spLocks noGrp="1"/>
          </p:cNvSpPr>
          <p:nvPr>
            <p:ph idx="1"/>
          </p:nvPr>
        </p:nvSpPr>
        <p:spPr>
          <a:xfrm>
            <a:off x="533400" y="382905"/>
            <a:ext cx="8229600" cy="6114415"/>
          </a:xfrm>
        </p:spPr>
        <p:txBody>
          <a:bodyPr vert="horz" wrap="square" lIns="91440" tIns="45720" rIns="91440" bIns="45720" anchor="t" anchorCtr="0"/>
          <a:p>
            <a:pPr algn="ctr" eaLnBrk="1" hangingPunct="1">
              <a:buNone/>
            </a:pPr>
            <a:r>
              <a:rPr lang="zh-CN" altLang="en-US" sz="2800" b="1" dirty="0"/>
              <a:t>目</a:t>
            </a:r>
            <a:r>
              <a:rPr lang="en-US" altLang="zh-CN" sz="2800" b="1" dirty="0"/>
              <a:t> </a:t>
            </a:r>
            <a:r>
              <a:rPr lang="zh-CN" altLang="en-US" sz="2800" b="1" dirty="0"/>
              <a:t>录</a:t>
            </a:r>
            <a:endParaRPr lang="zh-CN" altLang="en-US" sz="2800" dirty="0"/>
          </a:p>
          <a:p>
            <a:pPr marL="457200" indent="-457200" eaLnBrk="1" hangingPunct="1">
              <a:buFont typeface="+mj-lt"/>
              <a:buAutoNum type="arabicPeriod"/>
            </a:pPr>
            <a:r>
              <a:rPr lang="zh-CN" altLang="en-US" sz="2000" dirty="0"/>
              <a:t>工具箱简介</a:t>
            </a:r>
            <a:endParaRPr lang="en-US" altLang="zh-CN" sz="2000" dirty="0"/>
          </a:p>
          <a:p>
            <a:pPr marL="457200" indent="-457200" eaLnBrk="1" hangingPunct="1">
              <a:buFont typeface="+mj-lt"/>
              <a:buAutoNum type="arabicPeriod"/>
            </a:pPr>
            <a:r>
              <a:rPr lang="zh-CN" altLang="en-US" sz="2000" dirty="0"/>
              <a:t>下载与安装</a:t>
            </a:r>
            <a:r>
              <a:rPr lang="zh-CN" altLang="en-US" sz="2000" dirty="0"/>
              <a:t>初始化 </a:t>
            </a:r>
            <a:endParaRPr lang="zh-CN" altLang="en-US" sz="2000" dirty="0"/>
          </a:p>
          <a:p>
            <a:pPr marL="457200" indent="-457200" eaLnBrk="1" hangingPunct="1">
              <a:buFont typeface="+mj-lt"/>
              <a:buAutoNum type="arabicPeriod"/>
            </a:pPr>
            <a:r>
              <a:rPr lang="zh-CN" altLang="en-US" sz="2000" dirty="0"/>
              <a:t>快速开始</a:t>
            </a:r>
            <a:r>
              <a:rPr lang="en-US" altLang="zh-CN" sz="2000" dirty="0"/>
              <a:t>——SINS/GNSS</a:t>
            </a:r>
            <a:r>
              <a:rPr lang="zh-CN" altLang="en-US" sz="2000" dirty="0"/>
              <a:t>组合导航仿真</a:t>
            </a:r>
            <a:r>
              <a:rPr lang="zh-CN" altLang="en-US" sz="2000" dirty="0">
                <a:sym typeface="+mn-ea"/>
              </a:rPr>
              <a:t>举例</a:t>
            </a:r>
            <a:endParaRPr lang="zh-CN" altLang="en-US" sz="2000" dirty="0"/>
          </a:p>
          <a:p>
            <a:pPr marL="457200" indent="-457200" algn="l" eaLnBrk="1" hangingPunct="1">
              <a:buClrTx/>
              <a:buSzTx/>
              <a:buFont typeface="+mj-lt"/>
              <a:buAutoNum type="arabicPeriod"/>
            </a:pPr>
            <a:r>
              <a:rPr lang="zh-CN" altLang="en-US" sz="2000" dirty="0">
                <a:solidFill>
                  <a:srgbClr val="FF0000"/>
                </a:solidFill>
                <a:sym typeface="+mn-ea"/>
              </a:rPr>
              <a:t>习惯约定与常用变量符号</a:t>
            </a:r>
            <a:endParaRPr lang="zh-CN" altLang="en-US" sz="2000" dirty="0">
              <a:solidFill>
                <a:srgbClr val="FF0000"/>
              </a:solidFill>
              <a:sym typeface="+mn-ea"/>
            </a:endParaRPr>
          </a:p>
          <a:p>
            <a:pPr marL="457200" indent="-457200" algn="l" eaLnBrk="1" hangingPunct="1">
              <a:buClrTx/>
              <a:buSzTx/>
              <a:buFont typeface="+mj-lt"/>
              <a:buAutoNum type="arabicPeriod"/>
            </a:pPr>
            <a:r>
              <a:rPr lang="zh-CN" altLang="en-US" sz="2000" dirty="0">
                <a:solidFill>
                  <a:srgbClr val="FF0000"/>
                </a:solidFill>
                <a:sym typeface="+mn-ea"/>
              </a:rPr>
              <a:t>导入数据文件与数据提取转换</a:t>
            </a:r>
            <a:endParaRPr lang="zh-CN" altLang="en-US" sz="2000" dirty="0">
              <a:solidFill>
                <a:srgbClr val="FF0000"/>
              </a:solidFill>
              <a:sym typeface="+mn-ea"/>
            </a:endParaRPr>
          </a:p>
          <a:p>
            <a:pPr marL="457200" indent="-457200" algn="l" eaLnBrk="1" hangingPunct="1">
              <a:buClrTx/>
              <a:buSzTx/>
              <a:buFont typeface="+mj-lt"/>
              <a:buAutoNum type="arabicPeriod"/>
            </a:pPr>
            <a:r>
              <a:rPr lang="zh-CN" altLang="en-US" sz="2000" dirty="0">
                <a:solidFill>
                  <a:srgbClr val="FF0000"/>
                </a:solidFill>
                <a:sym typeface="+mn-ea"/>
              </a:rPr>
              <a:t>绘图显示</a:t>
            </a:r>
            <a:endParaRPr lang="zh-CN" altLang="en-US" sz="2000" dirty="0">
              <a:solidFill>
                <a:srgbClr val="FF0000"/>
              </a:solidFill>
              <a:sym typeface="+mn-ea"/>
            </a:endParaRPr>
          </a:p>
          <a:p>
            <a:pPr marL="457200" indent="-457200" algn="l" eaLnBrk="1" hangingPunct="1">
              <a:buClrTx/>
              <a:buSzTx/>
              <a:buFont typeface="+mj-lt"/>
              <a:buAutoNum type="arabicPeriod"/>
            </a:pPr>
            <a:r>
              <a:rPr lang="zh-CN" altLang="en-US" sz="2000" dirty="0">
                <a:solidFill>
                  <a:srgbClr val="FF0000"/>
                </a:solidFill>
                <a:sym typeface="+mn-ea"/>
              </a:rPr>
              <a:t>姿态阵</a:t>
            </a:r>
            <a:r>
              <a:rPr lang="en-US" altLang="zh-CN" sz="2000" dirty="0">
                <a:solidFill>
                  <a:srgbClr val="FF0000"/>
                </a:solidFill>
                <a:sym typeface="+mn-ea"/>
              </a:rPr>
              <a:t>/</a:t>
            </a:r>
            <a:r>
              <a:rPr lang="zh-CN" altLang="en-US" sz="2000" dirty="0">
                <a:solidFill>
                  <a:srgbClr val="FF0000"/>
                </a:solidFill>
                <a:sym typeface="+mn-ea"/>
              </a:rPr>
              <a:t>姿态四元数</a:t>
            </a:r>
            <a:r>
              <a:rPr lang="en-US" altLang="zh-CN" sz="2000" dirty="0">
                <a:solidFill>
                  <a:srgbClr val="FF0000"/>
                </a:solidFill>
                <a:sym typeface="+mn-ea"/>
              </a:rPr>
              <a:t>/</a:t>
            </a:r>
            <a:r>
              <a:rPr lang="zh-CN" altLang="en-US" sz="2000" dirty="0">
                <a:solidFill>
                  <a:srgbClr val="FF0000"/>
                </a:solidFill>
                <a:sym typeface="+mn-ea"/>
              </a:rPr>
              <a:t>欧拉角</a:t>
            </a:r>
            <a:r>
              <a:rPr lang="en-US" altLang="zh-CN" sz="2000" dirty="0">
                <a:solidFill>
                  <a:srgbClr val="FF0000"/>
                </a:solidFill>
                <a:sym typeface="+mn-ea"/>
              </a:rPr>
              <a:t>/</a:t>
            </a:r>
            <a:r>
              <a:rPr lang="zh-CN" altLang="en-US" sz="2000" dirty="0">
                <a:solidFill>
                  <a:srgbClr val="FF0000"/>
                </a:solidFill>
                <a:sym typeface="+mn-ea"/>
              </a:rPr>
              <a:t>等效旋转矢量之间的转换函数</a:t>
            </a:r>
            <a:endParaRPr lang="zh-CN" altLang="en-US" sz="2000" dirty="0">
              <a:gradFill>
                <a:gsLst>
                  <a:gs pos="0">
                    <a:srgbClr val="E30000"/>
                  </a:gs>
                  <a:gs pos="100000">
                    <a:srgbClr val="760303"/>
                  </a:gs>
                </a:gsLst>
                <a:lin scaled="0"/>
              </a:gradFill>
              <a:sym typeface="+mn-ea"/>
            </a:endParaRPr>
          </a:p>
          <a:p>
            <a:pPr marL="457200" indent="-457200" algn="l" eaLnBrk="1" hangingPunct="1">
              <a:buClrTx/>
              <a:buSzTx/>
              <a:buFont typeface="+mj-lt"/>
              <a:buAutoNum type="arabicPeriod"/>
            </a:pPr>
            <a:r>
              <a:rPr lang="zh-CN" altLang="en-US" sz="2000" dirty="0">
                <a:solidFill>
                  <a:srgbClr val="0070C0"/>
                </a:solidFill>
                <a:sym typeface="+mn-ea"/>
              </a:rPr>
              <a:t>运动轨迹与惯性器件信息生成仿真</a:t>
            </a:r>
            <a:endParaRPr lang="zh-CN" altLang="en-US" sz="2000" dirty="0">
              <a:solidFill>
                <a:srgbClr val="0070C0"/>
              </a:solidFill>
              <a:sym typeface="+mn-ea"/>
            </a:endParaRPr>
          </a:p>
          <a:p>
            <a:pPr marL="457200" indent="-457200" algn="l" eaLnBrk="1" hangingPunct="1">
              <a:buClrTx/>
              <a:buSzTx/>
              <a:buFont typeface="+mj-lt"/>
              <a:buAutoNum type="arabicPeriod"/>
            </a:pPr>
            <a:r>
              <a:rPr lang="zh-CN" altLang="en-US" sz="2000" dirty="0">
                <a:solidFill>
                  <a:srgbClr val="0070C0"/>
                </a:solidFill>
                <a:sym typeface="+mn-ea"/>
              </a:rPr>
              <a:t>惯性器件误差模拟与分析</a:t>
            </a:r>
            <a:endParaRPr lang="zh-CN" altLang="en-US" sz="2000" dirty="0">
              <a:solidFill>
                <a:srgbClr val="0070C0"/>
              </a:solidFill>
              <a:sym typeface="+mn-ea"/>
            </a:endParaRPr>
          </a:p>
          <a:p>
            <a:pPr marL="457200" indent="-457200" algn="l" eaLnBrk="1" hangingPunct="1">
              <a:buClrTx/>
              <a:buSzTx/>
              <a:buFont typeface="+mj-lt"/>
              <a:buAutoNum type="arabicPeriod"/>
            </a:pPr>
            <a:r>
              <a:rPr lang="zh-CN" altLang="en-US" sz="2000" dirty="0">
                <a:solidFill>
                  <a:srgbClr val="0070C0"/>
                </a:solidFill>
                <a:sym typeface="+mn-ea"/>
              </a:rPr>
              <a:t>不可交换（圆锥/划桨）误差补偿</a:t>
            </a:r>
            <a:endParaRPr lang="zh-CN" altLang="en-US" sz="2000" dirty="0">
              <a:solidFill>
                <a:srgbClr val="0070C0"/>
              </a:solidFill>
              <a:sym typeface="+mn-ea"/>
            </a:endParaRPr>
          </a:p>
          <a:p>
            <a:pPr marL="457200" indent="-457200" algn="l" eaLnBrk="1" hangingPunct="1">
              <a:buClrTx/>
              <a:buSzTx/>
              <a:buFont typeface="+mj-lt"/>
              <a:buAutoNum type="arabicPeriod"/>
            </a:pPr>
            <a:r>
              <a:rPr lang="zh-CN" altLang="en-US" sz="2000" dirty="0">
                <a:solidFill>
                  <a:srgbClr val="0070C0"/>
                </a:solidFill>
                <a:sym typeface="+mn-ea"/>
              </a:rPr>
              <a:t>捷联惯导更新算法</a:t>
            </a:r>
            <a:endParaRPr lang="zh-CN" altLang="en-US" sz="2000" dirty="0">
              <a:solidFill>
                <a:srgbClr val="0070C0"/>
              </a:solidFill>
              <a:sym typeface="+mn-ea"/>
            </a:endParaRPr>
          </a:p>
          <a:p>
            <a:pPr marL="457200" indent="-457200" algn="l" eaLnBrk="1" hangingPunct="1">
              <a:buClrTx/>
              <a:buSzTx/>
              <a:buFont typeface="+mj-lt"/>
              <a:buAutoNum type="arabicPeriod"/>
            </a:pPr>
            <a:r>
              <a:rPr lang="zh-CN" altLang="en-US" sz="2000" dirty="0">
                <a:solidFill>
                  <a:srgbClr val="0070C0"/>
                </a:solidFill>
                <a:sym typeface="+mn-ea"/>
              </a:rPr>
              <a:t>初始对准方法</a:t>
            </a:r>
            <a:endParaRPr lang="zh-CN" altLang="en-US" sz="2000" dirty="0">
              <a:solidFill>
                <a:srgbClr val="0070C0"/>
              </a:solidFill>
              <a:sym typeface="+mn-ea"/>
            </a:endParaRPr>
          </a:p>
          <a:p>
            <a:pPr marL="457200" indent="-457200" algn="l" eaLnBrk="1" hangingPunct="1">
              <a:buClrTx/>
              <a:buSzTx/>
              <a:buFont typeface="+mj-lt"/>
              <a:buAutoNum type="arabicPeriod"/>
            </a:pPr>
            <a:r>
              <a:rPr lang="zh-CN" altLang="en-US" sz="2000" dirty="0">
                <a:solidFill>
                  <a:srgbClr val="0070C0"/>
                </a:solidFill>
                <a:sym typeface="+mn-ea"/>
              </a:rPr>
              <a:t>卡尔曼滤波与</a:t>
            </a:r>
            <a:r>
              <a:rPr lang="en-US" altLang="zh-CN" sz="2000" dirty="0">
                <a:solidFill>
                  <a:srgbClr val="0070C0"/>
                </a:solidFill>
                <a:sym typeface="+mn-ea"/>
              </a:rPr>
              <a:t>SINS/GNSS</a:t>
            </a:r>
            <a:r>
              <a:rPr lang="zh-CN" altLang="en-US" sz="2000" dirty="0">
                <a:solidFill>
                  <a:srgbClr val="0070C0"/>
                </a:solidFill>
                <a:sym typeface="+mn-ea"/>
              </a:rPr>
              <a:t>组合导航</a:t>
            </a:r>
            <a:endParaRPr lang="zh-CN" altLang="en-US" sz="2000" dirty="0">
              <a:solidFill>
                <a:srgbClr val="0070C0"/>
              </a:solidFill>
              <a:sym typeface="+mn-ea"/>
            </a:endParaRPr>
          </a:p>
          <a:p>
            <a:pPr marL="457200" indent="-457200" algn="l" eaLnBrk="1" hangingPunct="1">
              <a:buClrTx/>
              <a:buSzTx/>
              <a:buFont typeface="+mj-lt"/>
              <a:buAutoNum type="arabicPeriod"/>
            </a:pPr>
            <a:r>
              <a:rPr lang="zh-CN" altLang="en-US" sz="2000" dirty="0">
                <a:solidFill>
                  <a:srgbClr val="0070C0"/>
                </a:solidFill>
                <a:sym typeface="+mn-ea"/>
              </a:rPr>
              <a:t>捷联惯导的系统级标定</a:t>
            </a:r>
            <a:endParaRPr lang="zh-CN" altLang="en-US" sz="2000" dirty="0">
              <a:solidFill>
                <a:srgbClr val="0070C0"/>
              </a:solidFill>
              <a:sym typeface="+mn-ea"/>
            </a:endParaRPr>
          </a:p>
          <a:p>
            <a:pPr marL="457200" indent="-457200" algn="l" eaLnBrk="1" hangingPunct="1">
              <a:buClrTx/>
              <a:buSzTx/>
              <a:buFont typeface="+mj-lt"/>
              <a:buAutoNum type="arabicPeriod"/>
            </a:pPr>
            <a:r>
              <a:rPr lang="en-US" altLang="zh-CN" sz="2000" dirty="0">
                <a:solidFill>
                  <a:srgbClr val="00B050"/>
                </a:solidFill>
                <a:sym typeface="+mn-ea"/>
              </a:rPr>
              <a:t>C++</a:t>
            </a:r>
            <a:r>
              <a:rPr lang="zh-CN" altLang="en-US" sz="2000" dirty="0">
                <a:solidFill>
                  <a:srgbClr val="00B050"/>
                </a:solidFill>
                <a:sym typeface="+mn-ea"/>
              </a:rPr>
              <a:t>导航库函数</a:t>
            </a:r>
            <a:endParaRPr lang="zh-CN" altLang="en-US" sz="2000" dirty="0">
              <a:solidFill>
                <a:srgbClr val="00B050"/>
              </a:solidFill>
              <a:sym typeface="+mn-ea"/>
            </a:endParaRPr>
          </a:p>
          <a:p>
            <a:pPr marL="457200" indent="-457200" eaLnBrk="1" hangingPunct="1"/>
            <a:endParaRPr lang="zh-CN" altLang="en-US" sz="2000" dirty="0">
              <a:solidFill>
                <a:srgbClr val="00B050"/>
              </a:solidFill>
              <a:sym typeface="+mn-ea"/>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6. </a:t>
            </a:r>
            <a:r>
              <a:rPr lang="zh-CN" altLang="en-US" sz="2800" b="1" dirty="0"/>
              <a:t>绘图</a:t>
            </a:r>
            <a:r>
              <a:rPr lang="zh-CN" altLang="en-US" sz="2800" b="1" dirty="0"/>
              <a:t>显示</a:t>
            </a:r>
            <a:endParaRPr lang="zh-CN" altLang="en-US" sz="2800" b="1" dirty="0"/>
          </a:p>
        </p:txBody>
      </p:sp>
      <p:sp>
        <p:nvSpPr>
          <p:cNvPr id="2" name="Rectangle 63"/>
          <p:cNvSpPr/>
          <p:nvPr/>
        </p:nvSpPr>
        <p:spPr>
          <a:xfrm>
            <a:off x="304800" y="1066800"/>
            <a:ext cx="8632190" cy="398780"/>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a:t>
            </a:r>
            <a:r>
              <a:rPr lang="en-US" altLang="zh-CN" sz="2000" dirty="0">
                <a:sym typeface="+mn-ea"/>
              </a:rPr>
              <a:t>4</a:t>
            </a:r>
            <a:r>
              <a:rPr lang="zh-CN" altLang="en-US" sz="2000" dirty="0">
                <a:sym typeface="+mn-ea"/>
              </a:rPr>
              <a:t>）进度条函数</a:t>
            </a:r>
            <a:r>
              <a:rPr lang="en-US" altLang="zh-CN" sz="2000" dirty="0">
                <a:sym typeface="+mn-ea"/>
              </a:rPr>
              <a:t>(timebar)</a:t>
            </a:r>
            <a:endParaRPr lang="en-US" altLang="zh-CN" sz="2000" dirty="0">
              <a:sym typeface="+mn-ea"/>
            </a:endParaRPr>
          </a:p>
        </p:txBody>
      </p:sp>
      <p:pic>
        <p:nvPicPr>
          <p:cNvPr id="3" name="图片 2"/>
          <p:cNvPicPr>
            <a:picLocks noChangeAspect="1"/>
          </p:cNvPicPr>
          <p:nvPr>
            <p:custDataLst>
              <p:tags r:id="rId1"/>
            </p:custDataLst>
          </p:nvPr>
        </p:nvPicPr>
        <p:blipFill>
          <a:blip r:embed="rId2"/>
          <a:stretch>
            <a:fillRect/>
          </a:stretch>
        </p:blipFill>
        <p:spPr>
          <a:xfrm>
            <a:off x="1752600" y="1465580"/>
            <a:ext cx="5822950" cy="2647950"/>
          </a:xfrm>
          <a:prstGeom prst="rect">
            <a:avLst/>
          </a:prstGeom>
        </p:spPr>
      </p:pic>
      <p:sp>
        <p:nvSpPr>
          <p:cNvPr id="4" name="Rectangle 63"/>
          <p:cNvSpPr/>
          <p:nvPr/>
        </p:nvSpPr>
        <p:spPr>
          <a:xfrm>
            <a:off x="382270" y="5330508"/>
            <a:ext cx="8379460" cy="1014730"/>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特点：（</a:t>
            </a:r>
            <a:r>
              <a:rPr lang="en-US" altLang="zh-CN" sz="2000" dirty="0">
                <a:sym typeface="+mn-ea"/>
              </a:rPr>
              <a:t>1</a:t>
            </a:r>
            <a:r>
              <a:rPr lang="zh-CN" altLang="en-US" sz="2000" dirty="0">
                <a:sym typeface="+mn-ea"/>
              </a:rPr>
              <a:t>）直观显示程序循环运行进度情况；（</a:t>
            </a:r>
            <a:r>
              <a:rPr lang="en-US" altLang="zh-CN" sz="2000" dirty="0">
                <a:sym typeface="+mn-ea"/>
              </a:rPr>
              <a:t>2</a:t>
            </a:r>
            <a:r>
              <a:rPr lang="zh-CN" altLang="en-US" sz="2000" dirty="0">
                <a:sym typeface="+mn-ea"/>
              </a:rPr>
              <a:t>）在程序循环运行过程中如人为点击</a:t>
            </a:r>
            <a:r>
              <a:rPr lang="en-US" altLang="zh-CN" sz="2000" dirty="0">
                <a:sym typeface="+mn-ea"/>
              </a:rPr>
              <a:t>“Cancel”</a:t>
            </a:r>
            <a:r>
              <a:rPr lang="zh-CN" altLang="en-US" sz="2000" dirty="0">
                <a:sym typeface="+mn-ea"/>
              </a:rPr>
              <a:t>按钮则进度条则报错中断程序；（</a:t>
            </a:r>
            <a:r>
              <a:rPr lang="en-US" altLang="zh-CN" sz="2000" dirty="0">
                <a:sym typeface="+mn-ea"/>
              </a:rPr>
              <a:t>3</a:t>
            </a:r>
            <a:r>
              <a:rPr lang="zh-CN" altLang="en-US" sz="2000" dirty="0">
                <a:sym typeface="+mn-ea"/>
              </a:rPr>
              <a:t>）在程序循环运行接近</a:t>
            </a:r>
            <a:r>
              <a:rPr lang="en-US" altLang="zh-CN" sz="2000" dirty="0">
                <a:sym typeface="+mn-ea"/>
              </a:rPr>
              <a:t>100%</a:t>
            </a:r>
            <a:r>
              <a:rPr lang="zh-CN" altLang="en-US" sz="2000" dirty="0">
                <a:sym typeface="+mn-ea"/>
              </a:rPr>
              <a:t>时进度条</a:t>
            </a:r>
            <a:r>
              <a:rPr lang="zh-CN" altLang="en-US" sz="2000" dirty="0">
                <a:sym typeface="+mn-ea"/>
              </a:rPr>
              <a:t>自动</a:t>
            </a:r>
            <a:r>
              <a:rPr lang="zh-CN" altLang="en-US" sz="2000" dirty="0">
                <a:sym typeface="+mn-ea"/>
              </a:rPr>
              <a:t>关闭消失</a:t>
            </a:r>
            <a:r>
              <a:rPr lang="zh-CN" altLang="en-US" sz="2000" dirty="0">
                <a:sym typeface="+mn-ea"/>
              </a:rPr>
              <a:t>；</a:t>
            </a:r>
            <a:endParaRPr lang="zh-CN" altLang="en-US" sz="2000" dirty="0">
              <a:sym typeface="+mn-ea"/>
            </a:endParaRPr>
          </a:p>
        </p:txBody>
      </p:sp>
      <p:graphicFrame>
        <p:nvGraphicFramePr>
          <p:cNvPr id="5" name="对象 4"/>
          <p:cNvGraphicFramePr/>
          <p:nvPr/>
        </p:nvGraphicFramePr>
        <p:xfrm>
          <a:off x="2918460" y="4191000"/>
          <a:ext cx="3457575" cy="1099820"/>
        </p:xfrm>
        <a:graphic>
          <a:graphicData uri="http://schemas.openxmlformats.org/presentationml/2006/ole">
            <mc:AlternateContent xmlns:mc="http://schemas.openxmlformats.org/markup-compatibility/2006">
              <mc:Choice xmlns:v="urn:schemas-microsoft-com:vml" Requires="v">
                <p:oleObj spid="_x0000_s6" name="" r:id="rId3" imgW="3454400" imgH="1098550" progId="Paint.Picture">
                  <p:embed/>
                </p:oleObj>
              </mc:Choice>
              <mc:Fallback>
                <p:oleObj name="" r:id="rId3" imgW="3454400" imgH="1098550" progId="Paint.Picture">
                  <p:embed/>
                  <p:pic>
                    <p:nvPicPr>
                      <p:cNvPr id="0" name="图片 5"/>
                      <p:cNvPicPr/>
                      <p:nvPr/>
                    </p:nvPicPr>
                    <p:blipFill>
                      <a:blip r:embed="rId4"/>
                      <a:stretch>
                        <a:fillRect/>
                      </a:stretch>
                    </p:blipFill>
                    <p:spPr>
                      <a:xfrm>
                        <a:off x="2918460" y="4191000"/>
                        <a:ext cx="3457575" cy="1099820"/>
                      </a:xfrm>
                      <a:prstGeom prst="rect">
                        <a:avLst/>
                      </a:prstGeom>
                    </p:spPr>
                  </p:pic>
                </p:oleObj>
              </mc:Fallback>
            </mc:AlternateContent>
          </a:graphicData>
        </a:graphic>
      </p:graphicFrame>
    </p:spTree>
    <p:custDataLst>
      <p:tags r:id="rId5"/>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7. </a:t>
            </a:r>
            <a:r>
              <a:rPr lang="zh-CN" altLang="en-US" sz="2800" b="1" dirty="0">
                <a:sym typeface="+mn-ea"/>
              </a:rPr>
              <a:t>姿态阵</a:t>
            </a:r>
            <a:r>
              <a:rPr lang="en-US" altLang="zh-CN" sz="2800" b="1" dirty="0">
                <a:sym typeface="+mn-ea"/>
              </a:rPr>
              <a:t>/</a:t>
            </a:r>
            <a:r>
              <a:rPr lang="zh-CN" altLang="en-US" sz="2800" b="1" dirty="0">
                <a:sym typeface="+mn-ea"/>
              </a:rPr>
              <a:t>姿态四元数</a:t>
            </a:r>
            <a:r>
              <a:rPr lang="en-US" altLang="zh-CN" sz="2800" b="1" dirty="0">
                <a:sym typeface="+mn-ea"/>
              </a:rPr>
              <a:t>/</a:t>
            </a:r>
            <a:r>
              <a:rPr lang="zh-CN" altLang="en-US" sz="2800" b="1" dirty="0">
                <a:sym typeface="+mn-ea"/>
              </a:rPr>
              <a:t>欧拉角</a:t>
            </a:r>
            <a:r>
              <a:rPr lang="en-US" altLang="zh-CN" sz="2800" b="1" dirty="0">
                <a:sym typeface="+mn-ea"/>
              </a:rPr>
              <a:t>/</a:t>
            </a:r>
            <a:r>
              <a:rPr lang="zh-CN" altLang="en-US" sz="2800" b="1" dirty="0">
                <a:sym typeface="+mn-ea"/>
              </a:rPr>
              <a:t>等效旋转矢量之间转换</a:t>
            </a:r>
            <a:endParaRPr lang="zh-CN" altLang="en-US" sz="2800" b="1" dirty="0"/>
          </a:p>
        </p:txBody>
      </p:sp>
      <p:sp>
        <p:nvSpPr>
          <p:cNvPr id="2" name="Rectangle 63"/>
          <p:cNvSpPr/>
          <p:nvPr/>
        </p:nvSpPr>
        <p:spPr>
          <a:xfrm>
            <a:off x="502920" y="4940618"/>
            <a:ext cx="8183880" cy="1322070"/>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另：</a:t>
            </a:r>
            <a:endParaRPr lang="zh-CN" altLang="en-US" sz="2000" dirty="0">
              <a:sym typeface="+mn-ea"/>
            </a:endParaRP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四元数与失准</a:t>
            </a:r>
            <a:r>
              <a:rPr lang="zh-CN" altLang="en-US" sz="2000" dirty="0">
                <a:sym typeface="+mn-ea"/>
              </a:rPr>
              <a:t>角之间函数：</a:t>
            </a:r>
            <a:r>
              <a:rPr lang="en-US" altLang="zh-CN" sz="2000" dirty="0">
                <a:sym typeface="+mn-ea"/>
              </a:rPr>
              <a:t>qaddphi, qdelphi, qq2phi</a:t>
            </a:r>
            <a:endParaRPr lang="en-US" altLang="zh-CN" sz="2000" dirty="0">
              <a:sym typeface="+mn-ea"/>
            </a:endParaRP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四元数与大失准</a:t>
            </a:r>
            <a:r>
              <a:rPr lang="zh-CN" altLang="en-US" sz="2000" dirty="0">
                <a:sym typeface="+mn-ea"/>
              </a:rPr>
              <a:t>角之间函数：</a:t>
            </a:r>
            <a:r>
              <a:rPr lang="en-US" altLang="zh-CN" sz="2000" dirty="0">
                <a:sym typeface="+mn-ea"/>
              </a:rPr>
              <a:t>qaddafa, qdelafa, qq2afa</a:t>
            </a:r>
            <a:endParaRPr lang="en-US" altLang="zh-CN" sz="2000" dirty="0">
              <a:sym typeface="+mn-ea"/>
            </a:endParaRP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姿态角与失准角</a:t>
            </a:r>
            <a:r>
              <a:rPr lang="en-US" altLang="zh-CN" sz="2000" dirty="0">
                <a:sym typeface="+mn-ea"/>
              </a:rPr>
              <a:t>/</a:t>
            </a:r>
            <a:r>
              <a:rPr lang="zh-CN" altLang="en-US" sz="2000" dirty="0">
                <a:sym typeface="+mn-ea"/>
              </a:rPr>
              <a:t>安装角之间函数：</a:t>
            </a:r>
            <a:r>
              <a:rPr lang="en-US" altLang="zh-CN" sz="2000" dirty="0">
                <a:sym typeface="+mn-ea"/>
              </a:rPr>
              <a:t>aa2phi, aa2mu, aa2phimu</a:t>
            </a:r>
            <a:endParaRPr lang="zh-CN" altLang="en-US" sz="2000" dirty="0">
              <a:sym typeface="+mn-ea"/>
            </a:endParaRPr>
          </a:p>
        </p:txBody>
      </p:sp>
      <p:graphicFrame>
        <p:nvGraphicFramePr>
          <p:cNvPr id="3" name="对象 -2147482616"/>
          <p:cNvGraphicFramePr>
            <a:graphicFrameLocks noChangeAspect="1"/>
          </p:cNvGraphicFramePr>
          <p:nvPr/>
        </p:nvGraphicFramePr>
        <p:xfrm>
          <a:off x="3422015" y="2061845"/>
          <a:ext cx="461645" cy="535940"/>
        </p:xfrm>
        <a:graphic>
          <a:graphicData uri="http://schemas.openxmlformats.org/presentationml/2006/ole">
            <mc:AlternateContent xmlns:mc="http://schemas.openxmlformats.org/markup-compatibility/2006">
              <mc:Choice xmlns:v="urn:schemas-microsoft-com:vml" Requires="v">
                <p:oleObj spid="_x0000_s3076" name="" r:id="rId1" imgW="215900" imgH="241300" progId="Equation.DSMT4">
                  <p:embed/>
                </p:oleObj>
              </mc:Choice>
              <mc:Fallback>
                <p:oleObj name="" r:id="rId1" imgW="215900" imgH="241300" progId="Equation.DSMT4">
                  <p:embed/>
                  <p:pic>
                    <p:nvPicPr>
                      <p:cNvPr id="0" name="图片 3075"/>
                      <p:cNvPicPr/>
                      <p:nvPr/>
                    </p:nvPicPr>
                    <p:blipFill>
                      <a:blip r:embed="rId2"/>
                      <a:stretch>
                        <a:fillRect/>
                      </a:stretch>
                    </p:blipFill>
                    <p:spPr>
                      <a:xfrm>
                        <a:off x="3422015" y="2061845"/>
                        <a:ext cx="461645" cy="535940"/>
                      </a:xfrm>
                      <a:prstGeom prst="rect">
                        <a:avLst/>
                      </a:prstGeom>
                      <a:noFill/>
                      <a:ln w="38100">
                        <a:noFill/>
                        <a:miter/>
                      </a:ln>
                    </p:spPr>
                  </p:pic>
                </p:oleObj>
              </mc:Fallback>
            </mc:AlternateContent>
          </a:graphicData>
        </a:graphic>
      </p:graphicFrame>
      <p:sp>
        <p:nvSpPr>
          <p:cNvPr id="9" name="文本框 8"/>
          <p:cNvSpPr txBox="1"/>
          <p:nvPr/>
        </p:nvSpPr>
        <p:spPr>
          <a:xfrm>
            <a:off x="2507615" y="2143760"/>
            <a:ext cx="948690" cy="398780"/>
          </a:xfrm>
          <a:prstGeom prst="rect">
            <a:avLst/>
          </a:prstGeom>
          <a:noFill/>
        </p:spPr>
        <p:txBody>
          <a:bodyPr wrap="none" rtlCol="0" anchor="t">
            <a:spAutoFit/>
          </a:bodyPr>
          <a:p>
            <a:r>
              <a:rPr lang="zh-CN" altLang="en-US" sz="2000" b="1" dirty="0">
                <a:sym typeface="+mn-ea"/>
              </a:rPr>
              <a:t>姿态阵</a:t>
            </a:r>
            <a:endParaRPr lang="zh-CN" altLang="en-US" sz="2000" b="1" dirty="0">
              <a:sym typeface="+mn-ea"/>
            </a:endParaRPr>
          </a:p>
        </p:txBody>
      </p:sp>
      <p:graphicFrame>
        <p:nvGraphicFramePr>
          <p:cNvPr id="10" name="对象 -2147482616"/>
          <p:cNvGraphicFramePr>
            <a:graphicFrameLocks noChangeAspect="1"/>
          </p:cNvGraphicFramePr>
          <p:nvPr/>
        </p:nvGraphicFramePr>
        <p:xfrm>
          <a:off x="3726498" y="3966845"/>
          <a:ext cx="398145" cy="562610"/>
        </p:xfrm>
        <a:graphic>
          <a:graphicData uri="http://schemas.openxmlformats.org/presentationml/2006/ole">
            <mc:AlternateContent xmlns:mc="http://schemas.openxmlformats.org/markup-compatibility/2006">
              <mc:Choice xmlns:v="urn:schemas-microsoft-com:vml" Requires="v">
                <p:oleObj spid="_x0000_s11" name="" r:id="rId3" imgW="177165" imgH="241300" progId="Equation.DSMT4">
                  <p:embed/>
                </p:oleObj>
              </mc:Choice>
              <mc:Fallback>
                <p:oleObj name="" r:id="rId3" imgW="177165" imgH="241300" progId="Equation.DSMT4">
                  <p:embed/>
                  <p:pic>
                    <p:nvPicPr>
                      <p:cNvPr id="0" name="图片 3075"/>
                      <p:cNvPicPr/>
                      <p:nvPr/>
                    </p:nvPicPr>
                    <p:blipFill>
                      <a:blip r:embed="rId4"/>
                      <a:stretch>
                        <a:fillRect/>
                      </a:stretch>
                    </p:blipFill>
                    <p:spPr>
                      <a:xfrm>
                        <a:off x="3726498" y="3966845"/>
                        <a:ext cx="398145" cy="562610"/>
                      </a:xfrm>
                      <a:prstGeom prst="rect">
                        <a:avLst/>
                      </a:prstGeom>
                      <a:noFill/>
                      <a:ln w="38100">
                        <a:noFill/>
                        <a:miter/>
                      </a:ln>
                    </p:spPr>
                  </p:pic>
                </p:oleObj>
              </mc:Fallback>
            </mc:AlternateContent>
          </a:graphicData>
        </a:graphic>
      </p:graphicFrame>
      <p:sp>
        <p:nvSpPr>
          <p:cNvPr id="12" name="文本框 11"/>
          <p:cNvSpPr txBox="1"/>
          <p:nvPr/>
        </p:nvSpPr>
        <p:spPr>
          <a:xfrm>
            <a:off x="2583815" y="4048760"/>
            <a:ext cx="1203960" cy="398780"/>
          </a:xfrm>
          <a:prstGeom prst="rect">
            <a:avLst/>
          </a:prstGeom>
          <a:noFill/>
        </p:spPr>
        <p:txBody>
          <a:bodyPr wrap="none" rtlCol="0" anchor="t">
            <a:spAutoFit/>
          </a:bodyPr>
          <a:p>
            <a:r>
              <a:rPr lang="zh-CN" altLang="en-US" sz="2000" b="1" dirty="0">
                <a:sym typeface="+mn-ea"/>
              </a:rPr>
              <a:t>姿</a:t>
            </a:r>
            <a:r>
              <a:rPr lang="zh-CN" altLang="en-US" sz="2000" b="1" dirty="0">
                <a:sym typeface="+mn-ea"/>
              </a:rPr>
              <a:t>四元数</a:t>
            </a:r>
            <a:endParaRPr lang="zh-CN" altLang="en-US" sz="2000" b="1" dirty="0">
              <a:sym typeface="+mn-ea"/>
            </a:endParaRPr>
          </a:p>
        </p:txBody>
      </p:sp>
      <p:graphicFrame>
        <p:nvGraphicFramePr>
          <p:cNvPr id="13" name="对象 -2147482616"/>
          <p:cNvGraphicFramePr>
            <a:graphicFrameLocks noChangeAspect="1"/>
          </p:cNvGraphicFramePr>
          <p:nvPr/>
        </p:nvGraphicFramePr>
        <p:xfrm>
          <a:off x="7112953" y="1608138"/>
          <a:ext cx="570865" cy="413385"/>
        </p:xfrm>
        <a:graphic>
          <a:graphicData uri="http://schemas.openxmlformats.org/presentationml/2006/ole">
            <mc:AlternateContent xmlns:mc="http://schemas.openxmlformats.org/markup-compatibility/2006">
              <mc:Choice xmlns:v="urn:schemas-microsoft-com:vml" Requires="v">
                <p:oleObj spid="_x0000_s14" name="" r:id="rId5" imgW="254000" imgH="177165" progId="Equation.DSMT4">
                  <p:embed/>
                </p:oleObj>
              </mc:Choice>
              <mc:Fallback>
                <p:oleObj name="" r:id="rId5" imgW="254000" imgH="177165" progId="Equation.DSMT4">
                  <p:embed/>
                  <p:pic>
                    <p:nvPicPr>
                      <p:cNvPr id="0" name="图片 3075"/>
                      <p:cNvPicPr/>
                      <p:nvPr/>
                    </p:nvPicPr>
                    <p:blipFill>
                      <a:blip r:embed="rId6"/>
                      <a:stretch>
                        <a:fillRect/>
                      </a:stretch>
                    </p:blipFill>
                    <p:spPr>
                      <a:xfrm>
                        <a:off x="7112953" y="1608138"/>
                        <a:ext cx="570865" cy="413385"/>
                      </a:xfrm>
                      <a:prstGeom prst="rect">
                        <a:avLst/>
                      </a:prstGeom>
                      <a:noFill/>
                      <a:ln w="38100">
                        <a:noFill/>
                        <a:miter/>
                      </a:ln>
                    </p:spPr>
                  </p:pic>
                </p:oleObj>
              </mc:Fallback>
            </mc:AlternateContent>
          </a:graphicData>
        </a:graphic>
      </p:graphicFrame>
      <p:sp>
        <p:nvSpPr>
          <p:cNvPr id="15" name="文本框 14"/>
          <p:cNvSpPr txBox="1"/>
          <p:nvPr/>
        </p:nvSpPr>
        <p:spPr>
          <a:xfrm>
            <a:off x="6317615" y="1663065"/>
            <a:ext cx="948690" cy="398780"/>
          </a:xfrm>
          <a:prstGeom prst="rect">
            <a:avLst/>
          </a:prstGeom>
          <a:noFill/>
        </p:spPr>
        <p:txBody>
          <a:bodyPr wrap="none" rtlCol="0" anchor="t">
            <a:spAutoFit/>
          </a:bodyPr>
          <a:p>
            <a:r>
              <a:rPr lang="zh-CN" altLang="en-US" sz="2000" b="1" dirty="0">
                <a:sym typeface="+mn-ea"/>
              </a:rPr>
              <a:t>欧拉角</a:t>
            </a:r>
            <a:endParaRPr lang="zh-CN" altLang="en-US" sz="2000" b="1" dirty="0">
              <a:sym typeface="+mn-ea"/>
            </a:endParaRPr>
          </a:p>
        </p:txBody>
      </p:sp>
      <p:sp>
        <p:nvSpPr>
          <p:cNvPr id="16" name="文本框 15"/>
          <p:cNvSpPr txBox="1"/>
          <p:nvPr/>
        </p:nvSpPr>
        <p:spPr>
          <a:xfrm>
            <a:off x="6541770" y="4274820"/>
            <a:ext cx="1714500" cy="398780"/>
          </a:xfrm>
          <a:prstGeom prst="rect">
            <a:avLst/>
          </a:prstGeom>
          <a:noFill/>
        </p:spPr>
        <p:txBody>
          <a:bodyPr wrap="none" rtlCol="0" anchor="t">
            <a:spAutoFit/>
          </a:bodyPr>
          <a:p>
            <a:r>
              <a:rPr lang="zh-CN" altLang="en-US" sz="2000" b="1" dirty="0">
                <a:sym typeface="+mn-ea"/>
              </a:rPr>
              <a:t>等效旋转</a:t>
            </a:r>
            <a:r>
              <a:rPr lang="zh-CN" altLang="en-US" sz="2000" b="1" dirty="0">
                <a:sym typeface="+mn-ea"/>
              </a:rPr>
              <a:t>矢量</a:t>
            </a:r>
            <a:endParaRPr lang="zh-CN" altLang="en-US" sz="2000" b="1" dirty="0">
              <a:sym typeface="+mn-ea"/>
            </a:endParaRPr>
          </a:p>
        </p:txBody>
      </p:sp>
      <p:graphicFrame>
        <p:nvGraphicFramePr>
          <p:cNvPr id="25" name="对象 -2147482616"/>
          <p:cNvGraphicFramePr>
            <a:graphicFrameLocks noChangeAspect="1"/>
          </p:cNvGraphicFramePr>
          <p:nvPr/>
        </p:nvGraphicFramePr>
        <p:xfrm>
          <a:off x="8231188" y="4207510"/>
          <a:ext cx="371475" cy="533400"/>
        </p:xfrm>
        <a:graphic>
          <a:graphicData uri="http://schemas.openxmlformats.org/presentationml/2006/ole">
            <mc:AlternateContent xmlns:mc="http://schemas.openxmlformats.org/markup-compatibility/2006">
              <mc:Choice xmlns:v="urn:schemas-microsoft-com:vml" Requires="v">
                <p:oleObj spid="_x0000_s26" name="" r:id="rId7" imgW="165100" imgH="228600" progId="Equation.DSMT4">
                  <p:embed/>
                </p:oleObj>
              </mc:Choice>
              <mc:Fallback>
                <p:oleObj name="" r:id="rId7" imgW="165100" imgH="228600" progId="Equation.DSMT4">
                  <p:embed/>
                  <p:pic>
                    <p:nvPicPr>
                      <p:cNvPr id="0" name="图片 3075"/>
                      <p:cNvPicPr/>
                      <p:nvPr/>
                    </p:nvPicPr>
                    <p:blipFill>
                      <a:blip r:embed="rId8"/>
                      <a:stretch>
                        <a:fillRect/>
                      </a:stretch>
                    </p:blipFill>
                    <p:spPr>
                      <a:xfrm>
                        <a:off x="8231188" y="4207510"/>
                        <a:ext cx="371475" cy="533400"/>
                      </a:xfrm>
                      <a:prstGeom prst="rect">
                        <a:avLst/>
                      </a:prstGeom>
                      <a:noFill/>
                      <a:ln w="38100">
                        <a:noFill/>
                        <a:miter/>
                      </a:ln>
                    </p:spPr>
                  </p:pic>
                </p:oleObj>
              </mc:Fallback>
            </mc:AlternateContent>
          </a:graphicData>
        </a:graphic>
      </p:graphicFrame>
      <p:cxnSp>
        <p:nvCxnSpPr>
          <p:cNvPr id="27" name="直接箭头连接符 26"/>
          <p:cNvCxnSpPr/>
          <p:nvPr/>
        </p:nvCxnSpPr>
        <p:spPr>
          <a:xfrm>
            <a:off x="3098800" y="2635885"/>
            <a:ext cx="170815" cy="126047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2358390" y="2988310"/>
            <a:ext cx="881380" cy="368300"/>
          </a:xfrm>
          <a:prstGeom prst="rect">
            <a:avLst/>
          </a:prstGeom>
          <a:noFill/>
        </p:spPr>
        <p:txBody>
          <a:bodyPr wrap="none" rtlCol="0">
            <a:spAutoFit/>
          </a:bodyPr>
          <a:p>
            <a:r>
              <a:rPr lang="en-US" altLang="zh-CN"/>
              <a:t>m2qua</a:t>
            </a:r>
            <a:endParaRPr lang="en-US" altLang="zh-CN"/>
          </a:p>
        </p:txBody>
      </p:sp>
      <p:cxnSp>
        <p:nvCxnSpPr>
          <p:cNvPr id="29" name="直接箭头连接符 28"/>
          <p:cNvCxnSpPr/>
          <p:nvPr/>
        </p:nvCxnSpPr>
        <p:spPr>
          <a:xfrm flipH="1" flipV="1">
            <a:off x="3308350" y="2600960"/>
            <a:ext cx="152400" cy="12192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0" name="文本框 29"/>
          <p:cNvSpPr txBox="1"/>
          <p:nvPr/>
        </p:nvSpPr>
        <p:spPr>
          <a:xfrm>
            <a:off x="3348990" y="2894965"/>
            <a:ext cx="817880" cy="368300"/>
          </a:xfrm>
          <a:prstGeom prst="rect">
            <a:avLst/>
          </a:prstGeom>
          <a:noFill/>
        </p:spPr>
        <p:txBody>
          <a:bodyPr wrap="none" rtlCol="0">
            <a:spAutoFit/>
          </a:bodyPr>
          <a:p>
            <a:r>
              <a:rPr lang="en-US" altLang="zh-CN"/>
              <a:t>q2mat</a:t>
            </a:r>
            <a:endParaRPr lang="en-US" altLang="zh-CN"/>
          </a:p>
        </p:txBody>
      </p:sp>
      <p:cxnSp>
        <p:nvCxnSpPr>
          <p:cNvPr id="35" name="直接箭头连接符 34"/>
          <p:cNvCxnSpPr/>
          <p:nvPr/>
        </p:nvCxnSpPr>
        <p:spPr>
          <a:xfrm flipV="1">
            <a:off x="4110990" y="1827530"/>
            <a:ext cx="2057400" cy="3048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7" name="文本框 36"/>
          <p:cNvSpPr txBox="1"/>
          <p:nvPr/>
        </p:nvSpPr>
        <p:spPr>
          <a:xfrm>
            <a:off x="4412615" y="1608455"/>
            <a:ext cx="754380" cy="368300"/>
          </a:xfrm>
          <a:prstGeom prst="rect">
            <a:avLst/>
          </a:prstGeom>
          <a:noFill/>
        </p:spPr>
        <p:txBody>
          <a:bodyPr wrap="none" rtlCol="0">
            <a:spAutoFit/>
          </a:bodyPr>
          <a:p>
            <a:r>
              <a:rPr lang="en-US" altLang="zh-CN"/>
              <a:t>m2att</a:t>
            </a:r>
            <a:endParaRPr lang="en-US" altLang="zh-CN"/>
          </a:p>
        </p:txBody>
      </p:sp>
      <p:cxnSp>
        <p:nvCxnSpPr>
          <p:cNvPr id="38" name="直接箭头连接符 37"/>
          <p:cNvCxnSpPr/>
          <p:nvPr/>
        </p:nvCxnSpPr>
        <p:spPr>
          <a:xfrm flipH="1">
            <a:off x="4107815" y="2056765"/>
            <a:ext cx="2060575" cy="3155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9" name="文本框 38"/>
          <p:cNvSpPr txBox="1"/>
          <p:nvPr/>
        </p:nvSpPr>
        <p:spPr>
          <a:xfrm>
            <a:off x="4641215" y="2219960"/>
            <a:ext cx="817880" cy="368300"/>
          </a:xfrm>
          <a:prstGeom prst="rect">
            <a:avLst/>
          </a:prstGeom>
          <a:noFill/>
        </p:spPr>
        <p:txBody>
          <a:bodyPr wrap="none" rtlCol="0">
            <a:spAutoFit/>
          </a:bodyPr>
          <a:p>
            <a:r>
              <a:rPr lang="en-US" altLang="zh-CN"/>
              <a:t>a2mat</a:t>
            </a:r>
            <a:endParaRPr lang="en-US" altLang="zh-CN"/>
          </a:p>
        </p:txBody>
      </p:sp>
      <p:cxnSp>
        <p:nvCxnSpPr>
          <p:cNvPr id="41" name="直接箭头连接符 40"/>
          <p:cNvCxnSpPr/>
          <p:nvPr/>
        </p:nvCxnSpPr>
        <p:spPr>
          <a:xfrm>
            <a:off x="4336415" y="4277360"/>
            <a:ext cx="2209800" cy="762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2" name="文本框 41"/>
          <p:cNvSpPr txBox="1"/>
          <p:nvPr/>
        </p:nvSpPr>
        <p:spPr>
          <a:xfrm>
            <a:off x="5177790" y="3896360"/>
            <a:ext cx="627380" cy="368300"/>
          </a:xfrm>
          <a:prstGeom prst="rect">
            <a:avLst/>
          </a:prstGeom>
          <a:noFill/>
        </p:spPr>
        <p:txBody>
          <a:bodyPr wrap="none" rtlCol="0">
            <a:spAutoFit/>
          </a:bodyPr>
          <a:p>
            <a:r>
              <a:rPr lang="en-US" altLang="zh-CN"/>
              <a:t>q2rv</a:t>
            </a:r>
            <a:endParaRPr lang="en-US" altLang="zh-CN"/>
          </a:p>
        </p:txBody>
      </p:sp>
      <p:cxnSp>
        <p:nvCxnSpPr>
          <p:cNvPr id="43" name="直接箭头连接符 42"/>
          <p:cNvCxnSpPr/>
          <p:nvPr/>
        </p:nvCxnSpPr>
        <p:spPr>
          <a:xfrm flipH="1" flipV="1">
            <a:off x="4263390" y="4466590"/>
            <a:ext cx="2231390" cy="8572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4" name="文本框 43"/>
          <p:cNvSpPr txBox="1"/>
          <p:nvPr/>
        </p:nvSpPr>
        <p:spPr>
          <a:xfrm>
            <a:off x="4949190" y="4500880"/>
            <a:ext cx="627380" cy="368300"/>
          </a:xfrm>
          <a:prstGeom prst="rect">
            <a:avLst/>
          </a:prstGeom>
          <a:noFill/>
        </p:spPr>
        <p:txBody>
          <a:bodyPr wrap="none" rtlCol="0">
            <a:spAutoFit/>
          </a:bodyPr>
          <a:p>
            <a:r>
              <a:rPr lang="en-US" altLang="zh-CN"/>
              <a:t>rv2q</a:t>
            </a:r>
            <a:endParaRPr lang="en-US" altLang="zh-CN"/>
          </a:p>
        </p:txBody>
      </p:sp>
      <p:cxnSp>
        <p:nvCxnSpPr>
          <p:cNvPr id="45" name="直接箭头连接符 44"/>
          <p:cNvCxnSpPr/>
          <p:nvPr/>
        </p:nvCxnSpPr>
        <p:spPr>
          <a:xfrm flipV="1">
            <a:off x="4184015" y="2143760"/>
            <a:ext cx="2286000" cy="17526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6" name="文本框 45"/>
          <p:cNvSpPr txBox="1"/>
          <p:nvPr/>
        </p:nvSpPr>
        <p:spPr>
          <a:xfrm>
            <a:off x="4184650" y="3155950"/>
            <a:ext cx="690880" cy="368300"/>
          </a:xfrm>
          <a:prstGeom prst="rect">
            <a:avLst/>
          </a:prstGeom>
          <a:noFill/>
        </p:spPr>
        <p:txBody>
          <a:bodyPr wrap="none" rtlCol="0">
            <a:spAutoFit/>
          </a:bodyPr>
          <a:p>
            <a:r>
              <a:rPr lang="en-US" altLang="zh-CN"/>
              <a:t>q2att</a:t>
            </a:r>
            <a:endParaRPr lang="en-US" altLang="zh-CN"/>
          </a:p>
        </p:txBody>
      </p:sp>
      <p:cxnSp>
        <p:nvCxnSpPr>
          <p:cNvPr id="47" name="直接箭头连接符 46"/>
          <p:cNvCxnSpPr/>
          <p:nvPr/>
        </p:nvCxnSpPr>
        <p:spPr>
          <a:xfrm flipH="1">
            <a:off x="4260215" y="2219960"/>
            <a:ext cx="2438400" cy="19050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8" name="文本框 47"/>
          <p:cNvSpPr txBox="1"/>
          <p:nvPr/>
        </p:nvSpPr>
        <p:spPr>
          <a:xfrm>
            <a:off x="4794250" y="3482975"/>
            <a:ext cx="817880" cy="368300"/>
          </a:xfrm>
          <a:prstGeom prst="rect">
            <a:avLst/>
          </a:prstGeom>
          <a:noFill/>
        </p:spPr>
        <p:txBody>
          <a:bodyPr wrap="none" rtlCol="0">
            <a:spAutoFit/>
          </a:bodyPr>
          <a:p>
            <a:r>
              <a:rPr lang="en-US" altLang="zh-CN"/>
              <a:t>a2qua</a:t>
            </a:r>
            <a:endParaRPr lang="en-US" altLang="zh-CN"/>
          </a:p>
        </p:txBody>
      </p:sp>
      <p:cxnSp>
        <p:nvCxnSpPr>
          <p:cNvPr id="49" name="直接箭头连接符 48"/>
          <p:cNvCxnSpPr/>
          <p:nvPr/>
        </p:nvCxnSpPr>
        <p:spPr>
          <a:xfrm>
            <a:off x="3938905" y="2498725"/>
            <a:ext cx="4131945" cy="169227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50" name="直接箭头连接符 49"/>
          <p:cNvCxnSpPr/>
          <p:nvPr/>
        </p:nvCxnSpPr>
        <p:spPr>
          <a:xfrm flipH="1" flipV="1">
            <a:off x="3807460" y="2636520"/>
            <a:ext cx="3886200" cy="16002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51" name="文本框 50"/>
          <p:cNvSpPr txBox="1"/>
          <p:nvPr/>
        </p:nvSpPr>
        <p:spPr>
          <a:xfrm>
            <a:off x="6575425" y="3252470"/>
            <a:ext cx="690880" cy="368300"/>
          </a:xfrm>
          <a:prstGeom prst="rect">
            <a:avLst/>
          </a:prstGeom>
          <a:noFill/>
        </p:spPr>
        <p:txBody>
          <a:bodyPr wrap="none" rtlCol="0">
            <a:spAutoFit/>
          </a:bodyPr>
          <a:p>
            <a:r>
              <a:rPr lang="en-US" altLang="zh-CN"/>
              <a:t>m2</a:t>
            </a:r>
            <a:r>
              <a:rPr lang="en-US" altLang="zh-CN"/>
              <a:t>rv</a:t>
            </a:r>
            <a:endParaRPr lang="en-US" altLang="zh-CN"/>
          </a:p>
        </p:txBody>
      </p:sp>
      <p:sp>
        <p:nvSpPr>
          <p:cNvPr id="52" name="文本框 51"/>
          <p:cNvSpPr txBox="1"/>
          <p:nvPr/>
        </p:nvSpPr>
        <p:spPr>
          <a:xfrm>
            <a:off x="6007735" y="3657600"/>
            <a:ext cx="690880" cy="368300"/>
          </a:xfrm>
          <a:prstGeom prst="rect">
            <a:avLst/>
          </a:prstGeom>
          <a:noFill/>
        </p:spPr>
        <p:txBody>
          <a:bodyPr wrap="none" rtlCol="0">
            <a:spAutoFit/>
          </a:bodyPr>
          <a:p>
            <a:r>
              <a:rPr lang="en-US" altLang="zh-CN"/>
              <a:t>rv2</a:t>
            </a:r>
            <a:r>
              <a:rPr lang="en-US" altLang="zh-CN"/>
              <a:t>m</a:t>
            </a:r>
            <a:endParaRPr lang="en-US" altLang="zh-CN"/>
          </a:p>
        </p:txBody>
      </p:sp>
      <p:sp>
        <p:nvSpPr>
          <p:cNvPr id="53" name="Rectangle 63"/>
          <p:cNvSpPr/>
          <p:nvPr/>
        </p:nvSpPr>
        <p:spPr>
          <a:xfrm>
            <a:off x="455930" y="1140778"/>
            <a:ext cx="8147685" cy="398780"/>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2000" dirty="0">
                <a:sym typeface="+mn-ea"/>
              </a:rPr>
              <a:t>各种</a:t>
            </a:r>
            <a:r>
              <a:rPr lang="zh-CN" altLang="en-US" sz="2000" dirty="0">
                <a:sym typeface="+mn-ea"/>
              </a:rPr>
              <a:t>姿态数学描述之间的转换函数如下</a:t>
            </a:r>
            <a:r>
              <a:rPr lang="en-US" altLang="zh-CN" sz="2000" dirty="0">
                <a:sym typeface="+mn-ea"/>
              </a:rPr>
              <a:t>(</a:t>
            </a:r>
            <a:r>
              <a:rPr lang="zh-CN" altLang="en-US" sz="1600" dirty="0">
                <a:sym typeface="+mn-ea"/>
              </a:rPr>
              <a:t>文献</a:t>
            </a:r>
            <a:r>
              <a:rPr lang="zh-CN" altLang="en-US" sz="1600" dirty="0">
                <a:sym typeface="+mn-ea"/>
              </a:rPr>
              <a:t>[1</a:t>
            </a:r>
            <a:r>
              <a:rPr lang="en-US" altLang="zh-CN" sz="1600" dirty="0">
                <a:sym typeface="+mn-ea"/>
              </a:rPr>
              <a:t>]</a:t>
            </a:r>
            <a:r>
              <a:rPr lang="zh-CN" altLang="en-US" sz="1600" dirty="0">
                <a:sym typeface="+mn-ea"/>
              </a:rPr>
              <a:t>附录</a:t>
            </a:r>
            <a:r>
              <a:rPr lang="en-US" altLang="zh-CN" sz="1600" dirty="0">
                <a:sym typeface="+mn-ea"/>
              </a:rPr>
              <a:t>B</a:t>
            </a:r>
            <a:r>
              <a:rPr lang="en-US" altLang="zh-CN" sz="2000" dirty="0">
                <a:sym typeface="+mn-ea"/>
              </a:rPr>
              <a:t>)</a:t>
            </a:r>
            <a:r>
              <a:rPr lang="zh-CN" altLang="en-US" sz="2000" dirty="0">
                <a:sym typeface="+mn-ea"/>
              </a:rPr>
              <a:t>：</a:t>
            </a:r>
            <a:endParaRPr lang="zh-CN" altLang="en-US" sz="2000" dirty="0">
              <a:sym typeface="+mn-ea"/>
            </a:endParaRPr>
          </a:p>
        </p:txBody>
      </p:sp>
      <p:graphicFrame>
        <p:nvGraphicFramePr>
          <p:cNvPr id="54" name="对象 -2147482616"/>
          <p:cNvGraphicFramePr>
            <a:graphicFrameLocks noChangeAspect="1"/>
          </p:cNvGraphicFramePr>
          <p:nvPr/>
        </p:nvGraphicFramePr>
        <p:xfrm>
          <a:off x="1208406" y="2757488"/>
          <a:ext cx="656590" cy="413385"/>
        </p:xfrm>
        <a:graphic>
          <a:graphicData uri="http://schemas.openxmlformats.org/presentationml/2006/ole">
            <mc:AlternateContent xmlns:mc="http://schemas.openxmlformats.org/markup-compatibility/2006">
              <mc:Choice xmlns:v="urn:schemas-microsoft-com:vml" Requires="v">
                <p:oleObj spid="_x0000_s55" name="" r:id="rId9" imgW="292100" imgH="177165" progId="Equation.DSMT4">
                  <p:embed/>
                </p:oleObj>
              </mc:Choice>
              <mc:Fallback>
                <p:oleObj name="" r:id="rId9" imgW="292100" imgH="177165" progId="Equation.DSMT4">
                  <p:embed/>
                  <p:pic>
                    <p:nvPicPr>
                      <p:cNvPr id="0" name="图片 3075"/>
                      <p:cNvPicPr/>
                      <p:nvPr/>
                    </p:nvPicPr>
                    <p:blipFill>
                      <a:blip r:embed="rId10"/>
                      <a:stretch>
                        <a:fillRect/>
                      </a:stretch>
                    </p:blipFill>
                    <p:spPr>
                      <a:xfrm>
                        <a:off x="1208406" y="2757488"/>
                        <a:ext cx="656590" cy="413385"/>
                      </a:xfrm>
                      <a:prstGeom prst="rect">
                        <a:avLst/>
                      </a:prstGeom>
                      <a:noFill/>
                      <a:ln w="38100">
                        <a:noFill/>
                        <a:miter/>
                      </a:ln>
                    </p:spPr>
                  </p:pic>
                </p:oleObj>
              </mc:Fallback>
            </mc:AlternateContent>
          </a:graphicData>
        </a:graphic>
      </p:graphicFrame>
      <p:sp>
        <p:nvSpPr>
          <p:cNvPr id="56" name="文本框 55"/>
          <p:cNvSpPr txBox="1"/>
          <p:nvPr/>
        </p:nvSpPr>
        <p:spPr>
          <a:xfrm>
            <a:off x="455930" y="2812415"/>
            <a:ext cx="1332230" cy="675640"/>
          </a:xfrm>
          <a:prstGeom prst="rect">
            <a:avLst/>
          </a:prstGeom>
          <a:noFill/>
        </p:spPr>
        <p:txBody>
          <a:bodyPr wrap="none" rtlCol="0" anchor="t">
            <a:spAutoFit/>
          </a:bodyPr>
          <a:p>
            <a:r>
              <a:rPr lang="zh-CN" altLang="en-US" sz="2000" b="1" dirty="0">
                <a:sym typeface="+mn-ea"/>
              </a:rPr>
              <a:t>欧拉角</a:t>
            </a:r>
            <a:endParaRPr lang="zh-CN" altLang="en-US" sz="2000" b="1" dirty="0">
              <a:sym typeface="+mn-ea"/>
            </a:endParaRPr>
          </a:p>
          <a:p>
            <a:r>
              <a:rPr lang="zh-CN" altLang="en-US" sz="1800" b="1" u="sng" dirty="0">
                <a:sym typeface="+mn-ea"/>
              </a:rPr>
              <a:t>运载火箭用</a:t>
            </a:r>
            <a:endParaRPr lang="zh-CN" altLang="en-US" sz="1800" b="1" u="sng" dirty="0">
              <a:sym typeface="+mn-ea"/>
            </a:endParaRPr>
          </a:p>
        </p:txBody>
      </p:sp>
      <p:cxnSp>
        <p:nvCxnSpPr>
          <p:cNvPr id="57" name="直接箭头连接符 56"/>
          <p:cNvCxnSpPr/>
          <p:nvPr/>
        </p:nvCxnSpPr>
        <p:spPr>
          <a:xfrm flipH="1" flipV="1">
            <a:off x="1447800" y="3502025"/>
            <a:ext cx="1143000" cy="5334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58" name="直接箭头连接符 57"/>
          <p:cNvCxnSpPr>
            <a:endCxn id="12" idx="1"/>
          </p:cNvCxnSpPr>
          <p:nvPr/>
        </p:nvCxnSpPr>
        <p:spPr>
          <a:xfrm>
            <a:off x="1219200" y="3581400"/>
            <a:ext cx="1364615" cy="66675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59" name="文本框 58"/>
          <p:cNvSpPr txBox="1"/>
          <p:nvPr/>
        </p:nvSpPr>
        <p:spPr>
          <a:xfrm>
            <a:off x="1766570" y="3356610"/>
            <a:ext cx="817880" cy="368300"/>
          </a:xfrm>
          <a:prstGeom prst="rect">
            <a:avLst/>
          </a:prstGeom>
          <a:noFill/>
        </p:spPr>
        <p:txBody>
          <a:bodyPr wrap="none" rtlCol="0">
            <a:spAutoFit/>
          </a:bodyPr>
          <a:p>
            <a:r>
              <a:rPr lang="en-US" altLang="zh-CN"/>
              <a:t>q2att1</a:t>
            </a:r>
            <a:endParaRPr lang="en-US" altLang="zh-CN"/>
          </a:p>
        </p:txBody>
      </p:sp>
      <p:sp>
        <p:nvSpPr>
          <p:cNvPr id="60" name="文本框 59"/>
          <p:cNvSpPr txBox="1"/>
          <p:nvPr/>
        </p:nvSpPr>
        <p:spPr>
          <a:xfrm>
            <a:off x="990600" y="3836035"/>
            <a:ext cx="944880" cy="368300"/>
          </a:xfrm>
          <a:prstGeom prst="rect">
            <a:avLst/>
          </a:prstGeom>
          <a:noFill/>
        </p:spPr>
        <p:txBody>
          <a:bodyPr wrap="none" rtlCol="0">
            <a:spAutoFit/>
          </a:bodyPr>
          <a:p>
            <a:r>
              <a:rPr lang="en-US" altLang="zh-CN"/>
              <a:t>a2qua1</a:t>
            </a:r>
            <a:endParaRPr lang="en-US" altLang="zh-CN"/>
          </a:p>
        </p:txBody>
      </p:sp>
    </p:spTree>
    <p:custDataLst>
      <p:tags r:id="rId1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8. </a:t>
            </a:r>
            <a:r>
              <a:rPr lang="zh-CN" altLang="en-US" sz="2800" b="1" dirty="0">
                <a:sym typeface="+mn-ea"/>
              </a:rPr>
              <a:t>运动</a:t>
            </a:r>
            <a:r>
              <a:rPr lang="zh-CN" altLang="en-US" sz="2800" b="1" dirty="0"/>
              <a:t>轨迹与惯性器件信息</a:t>
            </a:r>
            <a:r>
              <a:rPr lang="zh-CN" altLang="en-US" sz="2800" b="1" dirty="0"/>
              <a:t>生成仿真</a:t>
            </a:r>
            <a:endParaRPr lang="zh-CN" altLang="en-US" sz="2800" b="1" dirty="0"/>
          </a:p>
        </p:txBody>
      </p:sp>
      <p:sp>
        <p:nvSpPr>
          <p:cNvPr id="53" name="Rectangle 63"/>
          <p:cNvSpPr/>
          <p:nvPr/>
        </p:nvSpPr>
        <p:spPr>
          <a:xfrm>
            <a:off x="455930" y="1140778"/>
            <a:ext cx="8147685" cy="398780"/>
          </a:xfrm>
          <a:prstGeom prst="rect">
            <a:avLst/>
          </a:prstGeom>
          <a:noFill/>
          <a:ln w="9525">
            <a:noFill/>
          </a:ln>
        </p:spPr>
        <p:txBody>
          <a:bodyPr wrap="square" anchor="ctr" anchorCtr="0">
            <a:spAutoFit/>
          </a:bodyPr>
          <a:p>
            <a:pPr algn="just">
              <a:lnSpc>
                <a:spcPct val="100000"/>
              </a:lnSpc>
              <a:spcBef>
                <a:spcPts val="0"/>
              </a:spcBef>
              <a:spcAft>
                <a:spcPts val="0"/>
              </a:spcAft>
            </a:pPr>
            <a:r>
              <a:rPr lang="zh-CN" sz="2000" dirty="0">
                <a:sym typeface="+mn-ea"/>
              </a:rPr>
              <a:t>（</a:t>
            </a:r>
            <a:r>
              <a:rPr lang="en-US" altLang="zh-CN" sz="2000" dirty="0">
                <a:sym typeface="+mn-ea"/>
              </a:rPr>
              <a:t>1</a:t>
            </a:r>
            <a:r>
              <a:rPr lang="zh-CN" altLang="en-US" sz="2000" dirty="0">
                <a:sym typeface="+mn-ea"/>
              </a:rPr>
              <a:t>）纯数值仿真</a:t>
            </a:r>
            <a:r>
              <a:rPr lang="en-US" altLang="zh-CN" sz="2000" dirty="0">
                <a:sym typeface="+mn-ea"/>
              </a:rPr>
              <a:t>(</a:t>
            </a:r>
            <a:r>
              <a:rPr lang="zh-CN" altLang="en-US" sz="1800" dirty="0">
                <a:sym typeface="+mn-ea"/>
              </a:rPr>
              <a:t>文献[1</a:t>
            </a:r>
            <a:r>
              <a:rPr lang="en-US" altLang="zh-CN" sz="1800" dirty="0">
                <a:sym typeface="+mn-ea"/>
              </a:rPr>
              <a:t>]</a:t>
            </a:r>
            <a:r>
              <a:rPr lang="en-US" sz="1800" dirty="0">
                <a:sym typeface="+mn-ea"/>
              </a:rPr>
              <a:t>8.1</a:t>
            </a:r>
            <a:r>
              <a:rPr lang="zh-CN" altLang="en-US" sz="1800" dirty="0">
                <a:sym typeface="+mn-ea"/>
              </a:rPr>
              <a:t>节</a:t>
            </a:r>
            <a:r>
              <a:rPr lang="en-US" altLang="zh-CN" sz="2000" dirty="0">
                <a:sym typeface="+mn-ea"/>
              </a:rPr>
              <a:t>)</a:t>
            </a:r>
            <a:endParaRPr lang="en-US" altLang="zh-CN" sz="2000" dirty="0">
              <a:sym typeface="+mn-ea"/>
            </a:endParaRPr>
          </a:p>
        </p:txBody>
      </p:sp>
      <p:sp>
        <p:nvSpPr>
          <p:cNvPr id="4" name="文本框 3"/>
          <p:cNvSpPr txBox="1"/>
          <p:nvPr/>
        </p:nvSpPr>
        <p:spPr>
          <a:xfrm>
            <a:off x="523240" y="1449070"/>
            <a:ext cx="8239125" cy="1014730"/>
          </a:xfrm>
          <a:prstGeom prst="rect">
            <a:avLst/>
          </a:prstGeom>
          <a:noFill/>
        </p:spPr>
        <p:txBody>
          <a:bodyPr wrap="square" rtlCol="0" anchor="t">
            <a:spAutoFit/>
          </a:bodyPr>
          <a:p>
            <a:r>
              <a:rPr lang="en-US" altLang="zh-CN" sz="2000"/>
              <a:t>     </a:t>
            </a:r>
            <a:r>
              <a:rPr lang="zh-CN" altLang="en-US" sz="2000"/>
              <a:t>先</a:t>
            </a:r>
            <a:r>
              <a:rPr lang="zh-CN" altLang="en-US" sz="2000">
                <a:sym typeface="+mn-ea"/>
              </a:rPr>
              <a:t>调用trjsegment</a:t>
            </a:r>
            <a:r>
              <a:rPr lang="en-US" altLang="zh-CN" sz="2000">
                <a:sym typeface="+mn-ea"/>
              </a:rPr>
              <a:t>()</a:t>
            </a:r>
            <a:r>
              <a:rPr lang="zh-CN" altLang="en-US" sz="2000">
                <a:sym typeface="+mn-ea"/>
              </a:rPr>
              <a:t>函数，</a:t>
            </a:r>
            <a:r>
              <a:rPr lang="zh-CN" altLang="en-US" sz="2000"/>
              <a:t>分段</a:t>
            </a:r>
            <a:r>
              <a:rPr lang="zh-CN" altLang="en-US" sz="2000">
                <a:sym typeface="+mn-ea"/>
              </a:rPr>
              <a:t>设计</a:t>
            </a:r>
            <a:r>
              <a:rPr lang="zh-CN" altLang="en-US" sz="2000"/>
              <a:t>轨迹角速度</a:t>
            </a:r>
            <a:r>
              <a:rPr lang="en-US" altLang="zh-CN" sz="2000"/>
              <a:t>/</a:t>
            </a:r>
            <a:r>
              <a:rPr lang="zh-CN" altLang="en-US" sz="2000"/>
              <a:t>加速度参数，进入该函数，可详细</a:t>
            </a:r>
            <a:r>
              <a:rPr lang="zh-CN" altLang="en-US" sz="2000">
                <a:sym typeface="+mn-ea"/>
              </a:rPr>
              <a:t>阅读和</a:t>
            </a:r>
            <a:r>
              <a:rPr lang="zh-CN" altLang="en-US" sz="2000"/>
              <a:t>理解各参数的含义；再调用trjsimu</a:t>
            </a:r>
            <a:r>
              <a:rPr lang="en-US" altLang="zh-CN" sz="2000"/>
              <a:t>()</a:t>
            </a:r>
            <a:r>
              <a:rPr lang="zh-CN" altLang="en-US" sz="2000"/>
              <a:t>函数，生成惯性器件</a:t>
            </a:r>
            <a:r>
              <a:rPr lang="zh-CN" altLang="en-US" sz="2000"/>
              <a:t>信息。</a:t>
            </a:r>
            <a:endParaRPr lang="zh-CN" altLang="en-US" sz="2000"/>
          </a:p>
        </p:txBody>
      </p:sp>
      <p:pic>
        <p:nvPicPr>
          <p:cNvPr id="5" name="图片 4"/>
          <p:cNvPicPr>
            <a:picLocks noChangeAspect="1"/>
          </p:cNvPicPr>
          <p:nvPr/>
        </p:nvPicPr>
        <p:blipFill>
          <a:blip r:embed="rId1"/>
          <a:stretch>
            <a:fillRect/>
          </a:stretch>
        </p:blipFill>
        <p:spPr>
          <a:xfrm>
            <a:off x="3056255" y="2361565"/>
            <a:ext cx="4292600" cy="4000500"/>
          </a:xfrm>
          <a:prstGeom prst="rect">
            <a:avLst/>
          </a:prstGeom>
        </p:spPr>
      </p:pic>
      <p:sp>
        <p:nvSpPr>
          <p:cNvPr id="6" name="椭圆 5"/>
          <p:cNvSpPr/>
          <p:nvPr/>
        </p:nvSpPr>
        <p:spPr>
          <a:xfrm>
            <a:off x="4123055" y="3353435"/>
            <a:ext cx="533400" cy="2589530"/>
          </a:xfrm>
          <a:prstGeom prst="ellipse">
            <a:avLst/>
          </a:prstGeom>
          <a:noFill/>
          <a:ln w="28575" cap="flat" cmpd="sng" algn="ctr">
            <a:solidFill>
              <a:srgbClr val="FF0000"/>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文本框 6"/>
          <p:cNvSpPr txBox="1"/>
          <p:nvPr/>
        </p:nvSpPr>
        <p:spPr>
          <a:xfrm>
            <a:off x="3818255" y="4266565"/>
            <a:ext cx="1562100" cy="368300"/>
          </a:xfrm>
          <a:prstGeom prst="rect">
            <a:avLst/>
          </a:prstGeom>
          <a:noFill/>
        </p:spPr>
        <p:txBody>
          <a:bodyPr wrap="none" rtlCol="0">
            <a:spAutoFit/>
          </a:bodyPr>
          <a:p>
            <a:r>
              <a:rPr lang="zh-CN" altLang="en-US" b="1">
                <a:solidFill>
                  <a:srgbClr val="FF0000"/>
                </a:solidFill>
              </a:rPr>
              <a:t>分段轨迹参数</a:t>
            </a:r>
            <a:endParaRPr lang="zh-CN" altLang="en-US" b="1">
              <a:solidFill>
                <a:srgbClr val="FF0000"/>
              </a:solidFill>
            </a:endParaRPr>
          </a:p>
        </p:txBody>
      </p:sp>
      <p:sp>
        <p:nvSpPr>
          <p:cNvPr id="8" name="椭圆 7"/>
          <p:cNvSpPr/>
          <p:nvPr/>
        </p:nvSpPr>
        <p:spPr>
          <a:xfrm>
            <a:off x="3971925" y="6095365"/>
            <a:ext cx="632460" cy="313055"/>
          </a:xfrm>
          <a:prstGeom prst="ellipse">
            <a:avLst/>
          </a:prstGeom>
          <a:noFill/>
          <a:ln w="28575" cap="flat" cmpd="sng" algn="ctr">
            <a:solidFill>
              <a:srgbClr val="FF0000"/>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文本框 16"/>
          <p:cNvSpPr txBox="1"/>
          <p:nvPr/>
        </p:nvSpPr>
        <p:spPr>
          <a:xfrm>
            <a:off x="4275455" y="6323330"/>
            <a:ext cx="2704465" cy="368300"/>
          </a:xfrm>
          <a:prstGeom prst="rect">
            <a:avLst/>
          </a:prstGeom>
          <a:noFill/>
        </p:spPr>
        <p:txBody>
          <a:bodyPr wrap="none" rtlCol="0">
            <a:spAutoFit/>
          </a:bodyPr>
          <a:p>
            <a:r>
              <a:rPr lang="zh-CN" altLang="en-US" b="1">
                <a:solidFill>
                  <a:srgbClr val="FF0000"/>
                </a:solidFill>
              </a:rPr>
              <a:t>生成</a:t>
            </a:r>
            <a:r>
              <a:rPr lang="en-US" altLang="zh-CN" b="1">
                <a:solidFill>
                  <a:srgbClr val="FF0000"/>
                </a:solidFill>
              </a:rPr>
              <a:t>AVP</a:t>
            </a:r>
            <a:r>
              <a:rPr lang="zh-CN" altLang="en-US" b="1">
                <a:solidFill>
                  <a:srgbClr val="FF0000"/>
                </a:solidFill>
              </a:rPr>
              <a:t>和惯性器件</a:t>
            </a:r>
            <a:r>
              <a:rPr lang="zh-CN" altLang="en-US" b="1">
                <a:solidFill>
                  <a:srgbClr val="FF0000"/>
                </a:solidFill>
              </a:rPr>
              <a:t>信息</a:t>
            </a:r>
            <a:endParaRPr lang="zh-CN" altLang="en-US" b="1">
              <a:solidFill>
                <a:srgbClr val="FF0000"/>
              </a:solidFill>
            </a:endParaRPr>
          </a:p>
        </p:txBody>
      </p:sp>
      <p:sp>
        <p:nvSpPr>
          <p:cNvPr id="18" name="文本框 17"/>
          <p:cNvSpPr txBox="1"/>
          <p:nvPr/>
        </p:nvSpPr>
        <p:spPr>
          <a:xfrm>
            <a:off x="534035" y="2895600"/>
            <a:ext cx="8239125" cy="675640"/>
          </a:xfrm>
          <a:prstGeom prst="rect">
            <a:avLst/>
          </a:prstGeom>
          <a:noFill/>
        </p:spPr>
        <p:txBody>
          <a:bodyPr wrap="square" rtlCol="0" anchor="t">
            <a:spAutoFit/>
          </a:bodyPr>
          <a:p>
            <a:r>
              <a:rPr lang="en-US" altLang="zh-CN" sz="2000"/>
              <a:t>    </a:t>
            </a:r>
            <a:r>
              <a:rPr lang="zh-CN" altLang="en-US" sz="2000"/>
              <a:t>一个例子参见</a:t>
            </a:r>
            <a:r>
              <a:rPr lang="en-US" altLang="zh-CN" sz="2000"/>
              <a:t>:</a:t>
            </a:r>
            <a:endParaRPr lang="en-US" altLang="zh-CN" sz="2000"/>
          </a:p>
          <a:p>
            <a:r>
              <a:rPr lang="en-US" altLang="zh-CN" sz="1800"/>
              <a:t>demos\test_SINS_trj.m</a:t>
            </a:r>
            <a:endParaRPr lang="en-US" altLang="zh-CN" sz="1800"/>
          </a:p>
        </p:txBody>
      </p:sp>
    </p:spTree>
    <p:custDataLst>
      <p:tags r:id="rId2"/>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8. </a:t>
            </a:r>
            <a:r>
              <a:rPr lang="zh-CN" altLang="en-US" sz="2800" b="1" dirty="0">
                <a:sym typeface="+mn-ea"/>
              </a:rPr>
              <a:t>运动</a:t>
            </a:r>
            <a:r>
              <a:rPr lang="zh-CN" altLang="en-US" sz="2800" b="1" dirty="0"/>
              <a:t>轨迹与惯性器件信息</a:t>
            </a:r>
            <a:r>
              <a:rPr lang="zh-CN" altLang="en-US" sz="2800" b="1" dirty="0"/>
              <a:t>生成仿真</a:t>
            </a:r>
            <a:endParaRPr lang="zh-CN" altLang="en-US" sz="2800" b="1" dirty="0"/>
          </a:p>
        </p:txBody>
      </p:sp>
      <p:sp>
        <p:nvSpPr>
          <p:cNvPr id="4" name="文本框 3"/>
          <p:cNvSpPr txBox="1"/>
          <p:nvPr/>
        </p:nvSpPr>
        <p:spPr>
          <a:xfrm>
            <a:off x="523240" y="1071245"/>
            <a:ext cx="2480945" cy="398780"/>
          </a:xfrm>
          <a:prstGeom prst="rect">
            <a:avLst/>
          </a:prstGeom>
          <a:noFill/>
        </p:spPr>
        <p:txBody>
          <a:bodyPr wrap="square" rtlCol="0" anchor="t">
            <a:spAutoFit/>
          </a:bodyPr>
          <a:p>
            <a:r>
              <a:rPr lang="en-US" altLang="zh-CN" sz="2000"/>
              <a:t> </a:t>
            </a:r>
            <a:r>
              <a:rPr lang="zh-CN" altLang="en-US" sz="2000">
                <a:sym typeface="+mn-ea"/>
              </a:rPr>
              <a:t>trjsegment</a:t>
            </a:r>
            <a:r>
              <a:rPr lang="en-US" altLang="zh-CN" sz="2000">
                <a:sym typeface="+mn-ea"/>
              </a:rPr>
              <a:t>()</a:t>
            </a:r>
            <a:r>
              <a:rPr lang="zh-CN" altLang="en-US" sz="2000">
                <a:sym typeface="+mn-ea"/>
              </a:rPr>
              <a:t>函数</a:t>
            </a:r>
            <a:endParaRPr lang="zh-CN" altLang="en-US" sz="2000"/>
          </a:p>
        </p:txBody>
      </p:sp>
      <p:pic>
        <p:nvPicPr>
          <p:cNvPr id="2" name="图片 1"/>
          <p:cNvPicPr>
            <a:picLocks noChangeAspect="1"/>
          </p:cNvPicPr>
          <p:nvPr/>
        </p:nvPicPr>
        <p:blipFill>
          <a:blip r:embed="rId1"/>
          <a:stretch>
            <a:fillRect/>
          </a:stretch>
        </p:blipFill>
        <p:spPr>
          <a:xfrm>
            <a:off x="1681480" y="1470025"/>
            <a:ext cx="5022850" cy="2070100"/>
          </a:xfrm>
          <a:prstGeom prst="rect">
            <a:avLst/>
          </a:prstGeom>
        </p:spPr>
      </p:pic>
      <p:pic>
        <p:nvPicPr>
          <p:cNvPr id="3" name="图片 2"/>
          <p:cNvPicPr>
            <a:picLocks noChangeAspect="1"/>
          </p:cNvPicPr>
          <p:nvPr/>
        </p:nvPicPr>
        <p:blipFill>
          <a:blip r:embed="rId2"/>
          <a:stretch>
            <a:fillRect/>
          </a:stretch>
        </p:blipFill>
        <p:spPr>
          <a:xfrm>
            <a:off x="2209800" y="2574925"/>
            <a:ext cx="5562600" cy="414655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8. </a:t>
            </a:r>
            <a:r>
              <a:rPr lang="zh-CN" altLang="en-US" sz="2800" b="1" dirty="0">
                <a:sym typeface="+mn-ea"/>
              </a:rPr>
              <a:t>运动</a:t>
            </a:r>
            <a:r>
              <a:rPr lang="zh-CN" altLang="en-US" sz="2800" b="1" dirty="0"/>
              <a:t>轨迹与惯性器件信息</a:t>
            </a:r>
            <a:r>
              <a:rPr lang="zh-CN" altLang="en-US" sz="2800" b="1" dirty="0"/>
              <a:t>生成仿真</a:t>
            </a:r>
            <a:endParaRPr lang="zh-CN" altLang="en-US" sz="2800" b="1" dirty="0"/>
          </a:p>
        </p:txBody>
      </p:sp>
      <p:sp>
        <p:nvSpPr>
          <p:cNvPr id="4" name="文本框 3"/>
          <p:cNvSpPr txBox="1"/>
          <p:nvPr/>
        </p:nvSpPr>
        <p:spPr>
          <a:xfrm>
            <a:off x="523240" y="1071245"/>
            <a:ext cx="2480945" cy="398780"/>
          </a:xfrm>
          <a:prstGeom prst="rect">
            <a:avLst/>
          </a:prstGeom>
          <a:noFill/>
        </p:spPr>
        <p:txBody>
          <a:bodyPr wrap="square" rtlCol="0" anchor="t">
            <a:spAutoFit/>
          </a:bodyPr>
          <a:p>
            <a:r>
              <a:rPr lang="en-US" altLang="zh-CN" sz="2000"/>
              <a:t> </a:t>
            </a:r>
            <a:r>
              <a:rPr lang="zh-CN" altLang="en-US" sz="2000">
                <a:sym typeface="+mn-ea"/>
              </a:rPr>
              <a:t>trjsimu</a:t>
            </a:r>
            <a:r>
              <a:rPr lang="en-US" altLang="zh-CN" sz="2000">
                <a:sym typeface="+mn-ea"/>
              </a:rPr>
              <a:t>()</a:t>
            </a:r>
            <a:r>
              <a:rPr lang="zh-CN" altLang="en-US" sz="2000">
                <a:sym typeface="+mn-ea"/>
              </a:rPr>
              <a:t>函数</a:t>
            </a:r>
            <a:endParaRPr lang="zh-CN" altLang="en-US" sz="2000"/>
          </a:p>
        </p:txBody>
      </p:sp>
      <p:pic>
        <p:nvPicPr>
          <p:cNvPr id="5" name="图片 4"/>
          <p:cNvPicPr>
            <a:picLocks noChangeAspect="1"/>
          </p:cNvPicPr>
          <p:nvPr/>
        </p:nvPicPr>
        <p:blipFill>
          <a:blip r:embed="rId1"/>
          <a:stretch>
            <a:fillRect/>
          </a:stretch>
        </p:blipFill>
        <p:spPr>
          <a:xfrm>
            <a:off x="991235" y="1447800"/>
            <a:ext cx="5397500" cy="3194050"/>
          </a:xfrm>
          <a:prstGeom prst="rect">
            <a:avLst/>
          </a:prstGeom>
        </p:spPr>
      </p:pic>
      <p:pic>
        <p:nvPicPr>
          <p:cNvPr id="6" name="图片 5"/>
          <p:cNvPicPr>
            <a:picLocks noChangeAspect="1"/>
          </p:cNvPicPr>
          <p:nvPr/>
        </p:nvPicPr>
        <p:blipFill>
          <a:blip r:embed="rId2"/>
          <a:stretch>
            <a:fillRect/>
          </a:stretch>
        </p:blipFill>
        <p:spPr>
          <a:xfrm>
            <a:off x="2209165" y="1906270"/>
            <a:ext cx="5867400" cy="457200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8. </a:t>
            </a:r>
            <a:r>
              <a:rPr lang="zh-CN" altLang="en-US" sz="2800" b="1" dirty="0">
                <a:sym typeface="+mn-ea"/>
              </a:rPr>
              <a:t>运动</a:t>
            </a:r>
            <a:r>
              <a:rPr lang="zh-CN" altLang="en-US" sz="2800" b="1" dirty="0"/>
              <a:t>轨迹与惯性器件信息</a:t>
            </a:r>
            <a:r>
              <a:rPr lang="zh-CN" altLang="en-US" sz="2800" b="1" dirty="0"/>
              <a:t>生成仿真</a:t>
            </a:r>
            <a:endParaRPr lang="zh-CN" altLang="en-US" sz="2800" b="1" dirty="0"/>
          </a:p>
        </p:txBody>
      </p:sp>
      <p:sp>
        <p:nvSpPr>
          <p:cNvPr id="53" name="Rectangle 63"/>
          <p:cNvSpPr/>
          <p:nvPr/>
        </p:nvSpPr>
        <p:spPr>
          <a:xfrm>
            <a:off x="455930" y="1140778"/>
            <a:ext cx="8147685" cy="398780"/>
          </a:xfrm>
          <a:prstGeom prst="rect">
            <a:avLst/>
          </a:prstGeom>
          <a:noFill/>
          <a:ln w="9525">
            <a:noFill/>
          </a:ln>
        </p:spPr>
        <p:txBody>
          <a:bodyPr wrap="square" anchor="ctr" anchorCtr="0">
            <a:spAutoFit/>
          </a:bodyPr>
          <a:p>
            <a:pPr algn="just">
              <a:lnSpc>
                <a:spcPct val="100000"/>
              </a:lnSpc>
              <a:spcBef>
                <a:spcPts val="0"/>
              </a:spcBef>
              <a:spcAft>
                <a:spcPts val="0"/>
              </a:spcAft>
            </a:pPr>
            <a:r>
              <a:rPr lang="zh-CN" sz="2000" dirty="0">
                <a:sym typeface="+mn-ea"/>
              </a:rPr>
              <a:t>（</a:t>
            </a:r>
            <a:r>
              <a:rPr lang="en-US" altLang="zh-CN" sz="2000" dirty="0">
                <a:sym typeface="+mn-ea"/>
              </a:rPr>
              <a:t>2</a:t>
            </a:r>
            <a:r>
              <a:rPr lang="zh-CN" altLang="en-US" sz="2000" dirty="0">
                <a:sym typeface="+mn-ea"/>
              </a:rPr>
              <a:t>）基于实测轨迹的惯性器件生成仿真</a:t>
            </a:r>
            <a:r>
              <a:rPr lang="en-US" altLang="zh-CN" sz="2000" dirty="0">
                <a:sym typeface="+mn-ea"/>
              </a:rPr>
              <a:t>(</a:t>
            </a:r>
            <a:r>
              <a:rPr lang="zh-CN" altLang="en-US" sz="1800" dirty="0">
                <a:sym typeface="+mn-ea"/>
              </a:rPr>
              <a:t>文献[</a:t>
            </a:r>
            <a:r>
              <a:rPr lang="en-US" altLang="zh-CN" sz="1800" dirty="0">
                <a:sym typeface="+mn-ea"/>
              </a:rPr>
              <a:t>4]</a:t>
            </a:r>
            <a:r>
              <a:rPr lang="en-US" altLang="zh-CN" sz="2000" dirty="0">
                <a:sym typeface="+mn-ea"/>
              </a:rPr>
              <a:t>)</a:t>
            </a:r>
            <a:endParaRPr lang="en-US" altLang="zh-CN" sz="2000" dirty="0">
              <a:sym typeface="+mn-ea"/>
            </a:endParaRPr>
          </a:p>
        </p:txBody>
      </p:sp>
      <p:sp>
        <p:nvSpPr>
          <p:cNvPr id="4" name="文本框 3"/>
          <p:cNvSpPr txBox="1"/>
          <p:nvPr/>
        </p:nvSpPr>
        <p:spPr>
          <a:xfrm>
            <a:off x="523240" y="1524635"/>
            <a:ext cx="8239125" cy="1322070"/>
          </a:xfrm>
          <a:prstGeom prst="rect">
            <a:avLst/>
          </a:prstGeom>
          <a:noFill/>
        </p:spPr>
        <p:txBody>
          <a:bodyPr wrap="square" rtlCol="0" anchor="t">
            <a:spAutoFit/>
          </a:bodyPr>
          <a:p>
            <a:pPr>
              <a:lnSpc>
                <a:spcPct val="100000"/>
              </a:lnSpc>
            </a:pPr>
            <a:r>
              <a:rPr lang="en-US" altLang="zh-CN" sz="2000"/>
              <a:t>     </a:t>
            </a:r>
            <a:r>
              <a:rPr lang="zh-CN" altLang="en-US" sz="2000"/>
              <a:t>如</a:t>
            </a:r>
            <a:r>
              <a:rPr lang="zh-CN" altLang="en-US" sz="2000"/>
              <a:t>果已有某惯导系统或组合导航系统的</a:t>
            </a:r>
            <a:r>
              <a:rPr lang="en-US" altLang="zh-CN" sz="2000"/>
              <a:t>AVP</a:t>
            </a:r>
            <a:r>
              <a:rPr lang="zh-CN" altLang="en-US" sz="2000"/>
              <a:t>结果（建议频率</a:t>
            </a:r>
            <a:r>
              <a:rPr lang="en-US" altLang="zh-CN" sz="2000"/>
              <a:t>10Hz</a:t>
            </a:r>
            <a:r>
              <a:rPr lang="zh-CN" altLang="en-US" sz="2000"/>
              <a:t>以上），则根据其</a:t>
            </a:r>
            <a:r>
              <a:rPr lang="en-US" altLang="zh-CN" sz="2000"/>
              <a:t>AP-</a:t>
            </a:r>
            <a:r>
              <a:rPr lang="zh-CN" altLang="en-US" sz="2000"/>
              <a:t>姿位剖面，可反向生成惯性器件</a:t>
            </a:r>
            <a:r>
              <a:rPr lang="zh-CN" altLang="en-US" sz="2000"/>
              <a:t>信息：</a:t>
            </a:r>
            <a:endParaRPr lang="zh-CN" altLang="en-US" sz="2000"/>
          </a:p>
          <a:p>
            <a:pPr marL="342900" indent="-342900">
              <a:lnSpc>
                <a:spcPct val="100000"/>
              </a:lnSpc>
              <a:buFont typeface="Wingdings" panose="05000000000000000000" charset="0"/>
              <a:buChar char="Ø"/>
            </a:pPr>
            <a:r>
              <a:rPr lang="en-US" altLang="zh-CN" sz="2000"/>
              <a:t>ap2avp</a:t>
            </a:r>
            <a:r>
              <a:rPr lang="zh-CN" altLang="en-US" sz="2000"/>
              <a:t>：根据</a:t>
            </a:r>
            <a:r>
              <a:rPr lang="en-US" altLang="zh-CN" sz="2000"/>
              <a:t>AP</a:t>
            </a:r>
            <a:r>
              <a:rPr lang="zh-CN" altLang="en-US" sz="2000"/>
              <a:t>数据，采用三次样条插值方法生成</a:t>
            </a:r>
            <a:r>
              <a:rPr lang="en-US" altLang="zh-CN" sz="2000"/>
              <a:t>AVP</a:t>
            </a:r>
            <a:r>
              <a:rPr lang="zh-CN" altLang="en-US" sz="2000"/>
              <a:t>信息；</a:t>
            </a:r>
            <a:endParaRPr lang="en-US" altLang="zh-CN" sz="2000"/>
          </a:p>
          <a:p>
            <a:pPr marL="342900" indent="-342900">
              <a:lnSpc>
                <a:spcPct val="100000"/>
              </a:lnSpc>
              <a:buFont typeface="Wingdings" panose="05000000000000000000" charset="0"/>
              <a:buChar char="Ø"/>
            </a:pPr>
            <a:r>
              <a:rPr lang="en-US" altLang="zh-CN" sz="2000"/>
              <a:t>avp2imu</a:t>
            </a:r>
            <a:r>
              <a:rPr lang="zh-CN" altLang="en-US" sz="2000"/>
              <a:t>：基于惯性器件反演算法，由</a:t>
            </a:r>
            <a:r>
              <a:rPr lang="en-US" altLang="zh-CN" sz="2000"/>
              <a:t>AVP</a:t>
            </a:r>
            <a:r>
              <a:rPr lang="zh-CN" altLang="en-US" sz="2000"/>
              <a:t>反向生成</a:t>
            </a:r>
            <a:r>
              <a:rPr lang="zh-CN" altLang="en-US" sz="2000">
                <a:sym typeface="+mn-ea"/>
              </a:rPr>
              <a:t>惯性器件信息。</a:t>
            </a:r>
            <a:endParaRPr lang="zh-CN" altLang="en-US" sz="2000"/>
          </a:p>
        </p:txBody>
      </p:sp>
      <p:pic>
        <p:nvPicPr>
          <p:cNvPr id="2" name="图片 1"/>
          <p:cNvPicPr>
            <a:picLocks noChangeAspect="1"/>
          </p:cNvPicPr>
          <p:nvPr>
            <p:custDataLst>
              <p:tags r:id="rId1"/>
            </p:custDataLst>
          </p:nvPr>
        </p:nvPicPr>
        <p:blipFill>
          <a:blip r:embed="rId2"/>
          <a:stretch>
            <a:fillRect/>
          </a:stretch>
        </p:blipFill>
        <p:spPr>
          <a:xfrm>
            <a:off x="610235" y="2971800"/>
            <a:ext cx="3728720" cy="3074035"/>
          </a:xfrm>
          <a:prstGeom prst="rect">
            <a:avLst/>
          </a:prstGeom>
        </p:spPr>
      </p:pic>
      <p:graphicFrame>
        <p:nvGraphicFramePr>
          <p:cNvPr id="3" name="对象 2"/>
          <p:cNvGraphicFramePr/>
          <p:nvPr/>
        </p:nvGraphicFramePr>
        <p:xfrm>
          <a:off x="4435475" y="2974340"/>
          <a:ext cx="4207510" cy="3068320"/>
        </p:xfrm>
        <a:graphic>
          <a:graphicData uri="http://schemas.openxmlformats.org/presentationml/2006/ole">
            <mc:AlternateContent xmlns:mc="http://schemas.openxmlformats.org/markup-compatibility/2006">
              <mc:Choice xmlns:v="urn:schemas-microsoft-com:vml" Requires="v">
                <p:oleObj spid="_x0000_s9" name="" r:id="rId3" imgW="4248150" imgH="2914650" progId="Paint.Picture">
                  <p:embed/>
                </p:oleObj>
              </mc:Choice>
              <mc:Fallback>
                <p:oleObj name="" r:id="rId3" imgW="4248150" imgH="2914650" progId="Paint.Picture">
                  <p:embed/>
                  <p:pic>
                    <p:nvPicPr>
                      <p:cNvPr id="0" name="图片 8"/>
                      <p:cNvPicPr/>
                      <p:nvPr/>
                    </p:nvPicPr>
                    <p:blipFill>
                      <a:blip r:embed="rId4"/>
                      <a:stretch>
                        <a:fillRect/>
                      </a:stretch>
                    </p:blipFill>
                    <p:spPr>
                      <a:xfrm>
                        <a:off x="4435475" y="2974340"/>
                        <a:ext cx="4207510" cy="3068320"/>
                      </a:xfrm>
                      <a:prstGeom prst="rect">
                        <a:avLst/>
                      </a:prstGeom>
                    </p:spPr>
                  </p:pic>
                </p:oleObj>
              </mc:Fallback>
            </mc:AlternateContent>
          </a:graphicData>
        </a:graphic>
      </p:graphicFrame>
    </p:spTree>
    <p:custDataLst>
      <p:tags r:id="rId5"/>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9. </a:t>
            </a:r>
            <a:r>
              <a:rPr lang="zh-CN" altLang="en-US" sz="2800" b="1" dirty="0"/>
              <a:t>惯性器件误差模拟</a:t>
            </a:r>
            <a:r>
              <a:rPr lang="zh-CN" altLang="en-US" sz="2800" b="1" dirty="0"/>
              <a:t>与分析</a:t>
            </a:r>
            <a:endParaRPr lang="zh-CN" altLang="en-US" sz="2800" b="1" dirty="0"/>
          </a:p>
        </p:txBody>
      </p:sp>
      <p:sp>
        <p:nvSpPr>
          <p:cNvPr id="4" name="文本框 3"/>
          <p:cNvSpPr txBox="1"/>
          <p:nvPr/>
        </p:nvSpPr>
        <p:spPr>
          <a:xfrm>
            <a:off x="533400" y="1445895"/>
            <a:ext cx="8239125" cy="1630045"/>
          </a:xfrm>
          <a:prstGeom prst="rect">
            <a:avLst/>
          </a:prstGeom>
          <a:noFill/>
        </p:spPr>
        <p:txBody>
          <a:bodyPr wrap="square" rtlCol="0" anchor="t">
            <a:spAutoFit/>
          </a:bodyPr>
          <a:p>
            <a:pPr>
              <a:lnSpc>
                <a:spcPct val="100000"/>
              </a:lnSpc>
            </a:pPr>
            <a:r>
              <a:rPr lang="en-US" altLang="zh-CN" sz="2000"/>
              <a:t>     </a:t>
            </a:r>
            <a:r>
              <a:rPr lang="zh-CN" altLang="en-US" sz="2000"/>
              <a:t>通常惯性器件误差包含漂移的常值零偏、一阶马尔可夫过程、随机游走、比例因数误差、不正交</a:t>
            </a:r>
            <a:r>
              <a:rPr lang="en-US" altLang="zh-CN" sz="2000"/>
              <a:t>/</a:t>
            </a:r>
            <a:r>
              <a:rPr lang="zh-CN" altLang="en-US" sz="2000"/>
              <a:t>安装误差角、加表的比例因数二阶非线性、加表内杆臂、陀螺与加表</a:t>
            </a:r>
            <a:r>
              <a:rPr lang="zh-CN" altLang="en-US" sz="2000"/>
              <a:t>之间时间不同步等</a:t>
            </a:r>
            <a:r>
              <a:rPr lang="en-US" altLang="zh-CN" sz="2000" dirty="0">
                <a:sym typeface="+mn-ea"/>
              </a:rPr>
              <a:t>(</a:t>
            </a:r>
            <a:r>
              <a:rPr lang="zh-CN" altLang="en-US" sz="1800" dirty="0">
                <a:sym typeface="+mn-ea"/>
              </a:rPr>
              <a:t>文献[</a:t>
            </a:r>
            <a:r>
              <a:rPr lang="en-US" altLang="zh-CN" sz="1800" dirty="0">
                <a:sym typeface="+mn-ea"/>
              </a:rPr>
              <a:t>2]10</a:t>
            </a:r>
            <a:r>
              <a:rPr lang="zh-CN" altLang="en-US" sz="1800" dirty="0">
                <a:sym typeface="+mn-ea"/>
              </a:rPr>
              <a:t>章</a:t>
            </a:r>
            <a:r>
              <a:rPr lang="en-US" altLang="zh-CN" sz="1800" dirty="0">
                <a:sym typeface="+mn-ea"/>
              </a:rPr>
              <a:t>,[5],[6]</a:t>
            </a:r>
            <a:r>
              <a:rPr lang="en-US" altLang="zh-CN" sz="2000" dirty="0">
                <a:sym typeface="+mn-ea"/>
              </a:rPr>
              <a:t>)</a:t>
            </a:r>
            <a:r>
              <a:rPr lang="zh-CN" altLang="en-US" sz="2000" dirty="0">
                <a:sym typeface="+mn-ea"/>
              </a:rPr>
              <a:t>。</a:t>
            </a:r>
            <a:endParaRPr lang="zh-CN" altLang="en-US" sz="2000"/>
          </a:p>
          <a:p>
            <a:pPr marL="342900" indent="-342900">
              <a:lnSpc>
                <a:spcPct val="100000"/>
              </a:lnSpc>
              <a:buFont typeface="Wingdings" panose="05000000000000000000" charset="0"/>
              <a:buChar char="Ø"/>
            </a:pPr>
            <a:r>
              <a:rPr lang="en-US" altLang="zh-CN" sz="2000"/>
              <a:t>imuerrset</a:t>
            </a:r>
            <a:r>
              <a:rPr lang="zh-CN" altLang="en-US" sz="2000"/>
              <a:t>：设置</a:t>
            </a:r>
            <a:r>
              <a:rPr lang="en-US" altLang="zh-CN" sz="2000"/>
              <a:t>IMU</a:t>
            </a:r>
            <a:r>
              <a:rPr lang="zh-CN" altLang="en-US" sz="2000"/>
              <a:t>的各种误差参数，</a:t>
            </a:r>
            <a:r>
              <a:rPr lang="zh-CN" altLang="en-US" sz="2000"/>
              <a:t>见下图；</a:t>
            </a:r>
            <a:endParaRPr lang="en-US" altLang="zh-CN" sz="2000"/>
          </a:p>
          <a:p>
            <a:pPr marL="342900" indent="-342900">
              <a:lnSpc>
                <a:spcPct val="100000"/>
              </a:lnSpc>
              <a:buFont typeface="Wingdings" panose="05000000000000000000" charset="0"/>
              <a:buChar char="Ø"/>
            </a:pPr>
            <a:r>
              <a:rPr lang="en-US" altLang="zh-CN" sz="2000"/>
              <a:t>imuadderr</a:t>
            </a:r>
            <a:r>
              <a:rPr lang="zh-CN" altLang="en-US" sz="2000"/>
              <a:t>：给</a:t>
            </a:r>
            <a:r>
              <a:rPr lang="en-US" altLang="zh-CN" sz="2000"/>
              <a:t>IMU</a:t>
            </a:r>
            <a:r>
              <a:rPr lang="zh-CN" altLang="en-US" sz="2000"/>
              <a:t>注入误差</a:t>
            </a:r>
            <a:r>
              <a:rPr lang="zh-CN" altLang="en-US" sz="2000">
                <a:sym typeface="+mn-ea"/>
              </a:rPr>
              <a:t>。</a:t>
            </a:r>
            <a:endParaRPr lang="zh-CN" altLang="en-US" sz="2000"/>
          </a:p>
        </p:txBody>
      </p:sp>
      <p:pic>
        <p:nvPicPr>
          <p:cNvPr id="5" name="图片 4"/>
          <p:cNvPicPr>
            <a:picLocks noChangeAspect="1"/>
          </p:cNvPicPr>
          <p:nvPr/>
        </p:nvPicPr>
        <p:blipFill>
          <a:blip r:embed="rId1"/>
          <a:stretch>
            <a:fillRect/>
          </a:stretch>
        </p:blipFill>
        <p:spPr>
          <a:xfrm>
            <a:off x="946785" y="3074670"/>
            <a:ext cx="7406640" cy="3653155"/>
          </a:xfrm>
          <a:prstGeom prst="rect">
            <a:avLst/>
          </a:prstGeom>
        </p:spPr>
      </p:pic>
      <p:sp>
        <p:nvSpPr>
          <p:cNvPr id="6" name="Rectangle 63"/>
          <p:cNvSpPr/>
          <p:nvPr/>
        </p:nvSpPr>
        <p:spPr>
          <a:xfrm>
            <a:off x="455930" y="1065213"/>
            <a:ext cx="8147685" cy="398780"/>
          </a:xfrm>
          <a:prstGeom prst="rect">
            <a:avLst/>
          </a:prstGeom>
          <a:noFill/>
          <a:ln w="9525">
            <a:noFill/>
          </a:ln>
        </p:spPr>
        <p:txBody>
          <a:bodyPr wrap="square" anchor="ctr" anchorCtr="0">
            <a:spAutoFit/>
          </a:bodyPr>
          <a:p>
            <a:pPr algn="just">
              <a:lnSpc>
                <a:spcPct val="100000"/>
              </a:lnSpc>
              <a:spcBef>
                <a:spcPts val="0"/>
              </a:spcBef>
              <a:spcAft>
                <a:spcPts val="0"/>
              </a:spcAft>
            </a:pPr>
            <a:r>
              <a:rPr lang="zh-CN" sz="2000" dirty="0">
                <a:sym typeface="+mn-ea"/>
              </a:rPr>
              <a:t>（</a:t>
            </a:r>
            <a:r>
              <a:rPr lang="en-US" altLang="zh-CN" sz="2000" dirty="0">
                <a:sym typeface="+mn-ea"/>
              </a:rPr>
              <a:t>1</a:t>
            </a:r>
            <a:r>
              <a:rPr lang="zh-CN" altLang="en-US" sz="2000" dirty="0">
                <a:sym typeface="+mn-ea"/>
              </a:rPr>
              <a:t>）误差模拟</a:t>
            </a:r>
            <a:r>
              <a:rPr lang="zh-CN" altLang="en-US" sz="2000" dirty="0">
                <a:sym typeface="+mn-ea"/>
              </a:rPr>
              <a:t>与注入</a:t>
            </a:r>
            <a:endParaRPr lang="zh-CN" altLang="en-US" sz="2000" dirty="0">
              <a:sym typeface="+mn-ea"/>
            </a:endParaRPr>
          </a:p>
        </p:txBody>
      </p:sp>
    </p:spTree>
    <p:custDataLst>
      <p:tags r:id="rId2"/>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9. </a:t>
            </a:r>
            <a:r>
              <a:rPr lang="zh-CN" altLang="en-US" sz="2800" b="1" dirty="0"/>
              <a:t>惯性器件误差模拟</a:t>
            </a:r>
            <a:r>
              <a:rPr lang="zh-CN" altLang="en-US" sz="2800" b="1" dirty="0"/>
              <a:t>与分析</a:t>
            </a:r>
            <a:endParaRPr lang="zh-CN" altLang="en-US" sz="2800" b="1" dirty="0"/>
          </a:p>
        </p:txBody>
      </p:sp>
      <p:sp>
        <p:nvSpPr>
          <p:cNvPr id="4" name="文本框 3"/>
          <p:cNvSpPr txBox="1"/>
          <p:nvPr/>
        </p:nvSpPr>
        <p:spPr>
          <a:xfrm>
            <a:off x="533400" y="1445895"/>
            <a:ext cx="8239125" cy="2491740"/>
          </a:xfrm>
          <a:prstGeom prst="rect">
            <a:avLst/>
          </a:prstGeom>
          <a:noFill/>
        </p:spPr>
        <p:txBody>
          <a:bodyPr wrap="square" rtlCol="0" anchor="t">
            <a:spAutoFit/>
          </a:bodyPr>
          <a:p>
            <a:pPr>
              <a:lnSpc>
                <a:spcPct val="100000"/>
              </a:lnSpc>
            </a:pPr>
            <a:r>
              <a:rPr lang="en-US" altLang="zh-CN" sz="2000"/>
              <a:t>     </a:t>
            </a:r>
            <a:r>
              <a:rPr lang="zh-CN" altLang="en-US" sz="2000"/>
              <a:t>这里的误差分析主要指陀螺静态漂移（加表零漂用时域平滑图即可</a:t>
            </a:r>
            <a:r>
              <a:rPr lang="en-US" altLang="zh-CN" sz="2000">
                <a:sym typeface="+mn-ea"/>
              </a:rPr>
              <a:t>imumeanplot</a:t>
            </a:r>
            <a:r>
              <a:rPr lang="zh-CN" altLang="en-US" sz="2000"/>
              <a:t>），其它误差在标定中介绍。误差分析有时间序列、功率谱、小波分析等方法，但最好的</a:t>
            </a:r>
            <a:r>
              <a:rPr lang="zh-CN" altLang="en-US" sz="2000"/>
              <a:t>方法还是</a:t>
            </a:r>
            <a:r>
              <a:rPr lang="en-US" altLang="zh-CN" sz="2000"/>
              <a:t>Allan</a:t>
            </a:r>
            <a:r>
              <a:rPr lang="zh-CN" altLang="en-US" sz="2000"/>
              <a:t>方差分析法，它比较全面，能给出除逐次启动零偏之外的大部分误差，作图直观</a:t>
            </a:r>
            <a:r>
              <a:rPr lang="en-US" altLang="zh-CN" sz="2000" dirty="0">
                <a:sym typeface="+mn-ea"/>
              </a:rPr>
              <a:t>(</a:t>
            </a:r>
            <a:r>
              <a:rPr lang="zh-CN" altLang="en-US" sz="1800" dirty="0">
                <a:sym typeface="+mn-ea"/>
              </a:rPr>
              <a:t>文献[</a:t>
            </a:r>
            <a:r>
              <a:rPr lang="en-US" altLang="zh-CN" sz="1800" dirty="0">
                <a:sym typeface="+mn-ea"/>
              </a:rPr>
              <a:t>2]8</a:t>
            </a:r>
            <a:r>
              <a:rPr lang="zh-CN" altLang="en-US" sz="1800" dirty="0">
                <a:sym typeface="+mn-ea"/>
              </a:rPr>
              <a:t>章</a:t>
            </a:r>
            <a:r>
              <a:rPr lang="en-US" altLang="zh-CN" sz="2000" dirty="0">
                <a:sym typeface="+mn-ea"/>
              </a:rPr>
              <a:t>)</a:t>
            </a:r>
            <a:r>
              <a:rPr lang="zh-CN" altLang="en-US" sz="2000" dirty="0">
                <a:sym typeface="+mn-ea"/>
              </a:rPr>
              <a:t>。</a:t>
            </a:r>
            <a:endParaRPr lang="zh-CN" altLang="en-US" sz="2000"/>
          </a:p>
          <a:p>
            <a:pPr marL="342900" indent="-342900">
              <a:lnSpc>
                <a:spcPct val="100000"/>
              </a:lnSpc>
              <a:buFont typeface="Wingdings" panose="05000000000000000000" charset="0"/>
              <a:buChar char="Ø"/>
            </a:pPr>
            <a:r>
              <a:rPr lang="en-US" altLang="zh-CN" sz="2000"/>
              <a:t>avar</a:t>
            </a:r>
            <a:r>
              <a:rPr lang="zh-CN" altLang="en-US" sz="2000"/>
              <a:t>：针对一只陀螺作</a:t>
            </a:r>
            <a:r>
              <a:rPr lang="en-US" altLang="zh-CN" sz="2000"/>
              <a:t>Allan</a:t>
            </a:r>
            <a:r>
              <a:rPr lang="zh-CN" altLang="en-US" sz="2000"/>
              <a:t>方差</a:t>
            </a:r>
            <a:r>
              <a:rPr lang="zh-CN" altLang="en-US" sz="2000"/>
              <a:t>分析；</a:t>
            </a:r>
            <a:endParaRPr lang="en-US" altLang="zh-CN" sz="2000"/>
          </a:p>
          <a:p>
            <a:pPr marL="342900" indent="-342900">
              <a:lnSpc>
                <a:spcPct val="100000"/>
              </a:lnSpc>
              <a:buFont typeface="Wingdings" panose="05000000000000000000" charset="0"/>
              <a:buChar char="Ø"/>
            </a:pPr>
            <a:r>
              <a:rPr lang="en-US" altLang="zh-CN" sz="2000"/>
              <a:t>avars</a:t>
            </a:r>
            <a:r>
              <a:rPr lang="zh-CN" altLang="en-US" sz="2000"/>
              <a:t>：同时分析多只陀螺的</a:t>
            </a:r>
            <a:r>
              <a:rPr lang="en-US" altLang="zh-CN" sz="2000"/>
              <a:t>Allan</a:t>
            </a:r>
            <a:r>
              <a:rPr lang="zh-CN" altLang="en-US" sz="2000"/>
              <a:t>方差</a:t>
            </a:r>
            <a:r>
              <a:rPr lang="zh-CN" altLang="en-US" sz="2000">
                <a:sym typeface="+mn-ea"/>
              </a:rPr>
              <a:t>。</a:t>
            </a:r>
            <a:endParaRPr lang="zh-CN" altLang="en-US" sz="2000">
              <a:sym typeface="+mn-ea"/>
            </a:endParaRPr>
          </a:p>
          <a:p>
            <a:pPr>
              <a:lnSpc>
                <a:spcPct val="100000"/>
              </a:lnSpc>
              <a:buFont typeface="Wingdings" panose="05000000000000000000" charset="0"/>
            </a:pPr>
            <a:r>
              <a:rPr lang="en-US" altLang="zh-CN" sz="2000"/>
              <a:t>     </a:t>
            </a:r>
            <a:r>
              <a:rPr lang="zh-CN" altLang="en-US" sz="1600"/>
              <a:t>更多关于</a:t>
            </a:r>
            <a:r>
              <a:rPr lang="en-US" altLang="zh-CN" sz="1600"/>
              <a:t>“Allan方差分析的使用要点”</a:t>
            </a:r>
            <a:r>
              <a:rPr lang="zh-CN" altLang="en-US" sz="1600"/>
              <a:t>参见：</a:t>
            </a:r>
            <a:endParaRPr lang="en-US" altLang="zh-CN" sz="1600"/>
          </a:p>
          <a:p>
            <a:pPr>
              <a:lnSpc>
                <a:spcPct val="100000"/>
              </a:lnSpc>
              <a:buFont typeface="Wingdings" panose="05000000000000000000" charset="0"/>
            </a:pPr>
            <a:r>
              <a:rPr lang="en-US" altLang="zh-CN" sz="1600"/>
              <a:t>     http://blog.sina.com.cn/s/blog_40edfdc90102y1ar.html</a:t>
            </a:r>
            <a:endParaRPr lang="en-US" altLang="zh-CN" sz="1600"/>
          </a:p>
        </p:txBody>
      </p:sp>
      <p:sp>
        <p:nvSpPr>
          <p:cNvPr id="6" name="Rectangle 63"/>
          <p:cNvSpPr/>
          <p:nvPr/>
        </p:nvSpPr>
        <p:spPr>
          <a:xfrm>
            <a:off x="455930" y="1065213"/>
            <a:ext cx="8147685" cy="398780"/>
          </a:xfrm>
          <a:prstGeom prst="rect">
            <a:avLst/>
          </a:prstGeom>
          <a:noFill/>
          <a:ln w="9525">
            <a:noFill/>
          </a:ln>
        </p:spPr>
        <p:txBody>
          <a:bodyPr wrap="square" anchor="ctr" anchorCtr="0">
            <a:spAutoFit/>
          </a:bodyPr>
          <a:p>
            <a:pPr algn="just">
              <a:lnSpc>
                <a:spcPct val="100000"/>
              </a:lnSpc>
              <a:spcBef>
                <a:spcPts val="0"/>
              </a:spcBef>
              <a:spcAft>
                <a:spcPts val="0"/>
              </a:spcAft>
            </a:pPr>
            <a:r>
              <a:rPr lang="zh-CN" sz="2000" dirty="0">
                <a:sym typeface="+mn-ea"/>
              </a:rPr>
              <a:t>（</a:t>
            </a:r>
            <a:r>
              <a:rPr lang="en-US" altLang="zh-CN" sz="2000" dirty="0">
                <a:sym typeface="+mn-ea"/>
              </a:rPr>
              <a:t>2</a:t>
            </a:r>
            <a:r>
              <a:rPr lang="zh-CN" altLang="en-US" sz="2000" dirty="0">
                <a:sym typeface="+mn-ea"/>
              </a:rPr>
              <a:t>）误差</a:t>
            </a:r>
            <a:r>
              <a:rPr lang="zh-CN" altLang="en-US" sz="2000" dirty="0">
                <a:sym typeface="+mn-ea"/>
              </a:rPr>
              <a:t>分析</a:t>
            </a:r>
            <a:endParaRPr lang="zh-CN" altLang="en-US" sz="2000" dirty="0">
              <a:sym typeface="+mn-ea"/>
            </a:endParaRPr>
          </a:p>
        </p:txBody>
      </p:sp>
      <p:pic>
        <p:nvPicPr>
          <p:cNvPr id="2" name="图片 1"/>
          <p:cNvPicPr>
            <a:picLocks noChangeAspect="1"/>
          </p:cNvPicPr>
          <p:nvPr/>
        </p:nvPicPr>
        <p:blipFill>
          <a:blip r:embed="rId1"/>
          <a:stretch>
            <a:fillRect/>
          </a:stretch>
        </p:blipFill>
        <p:spPr>
          <a:xfrm>
            <a:off x="833755" y="3891280"/>
            <a:ext cx="3453765" cy="2858135"/>
          </a:xfrm>
          <a:prstGeom prst="rect">
            <a:avLst/>
          </a:prstGeom>
        </p:spPr>
      </p:pic>
      <p:pic>
        <p:nvPicPr>
          <p:cNvPr id="3" name="图片 2"/>
          <p:cNvPicPr>
            <a:picLocks noChangeAspect="1"/>
          </p:cNvPicPr>
          <p:nvPr/>
        </p:nvPicPr>
        <p:blipFill>
          <a:blip r:embed="rId2"/>
          <a:stretch>
            <a:fillRect/>
          </a:stretch>
        </p:blipFill>
        <p:spPr>
          <a:xfrm>
            <a:off x="4416425" y="3919855"/>
            <a:ext cx="3902075" cy="2800985"/>
          </a:xfrm>
          <a:prstGeom prst="rect">
            <a:avLst/>
          </a:prstGeom>
        </p:spPr>
      </p:pic>
      <p:sp>
        <p:nvSpPr>
          <p:cNvPr id="7" name="文本框 6"/>
          <p:cNvSpPr txBox="1"/>
          <p:nvPr/>
        </p:nvSpPr>
        <p:spPr>
          <a:xfrm>
            <a:off x="5791200" y="4724400"/>
            <a:ext cx="1762125" cy="398780"/>
          </a:xfrm>
          <a:prstGeom prst="rect">
            <a:avLst/>
          </a:prstGeom>
          <a:noFill/>
        </p:spPr>
        <p:txBody>
          <a:bodyPr wrap="none" rtlCol="0" anchor="t">
            <a:spAutoFit/>
          </a:bodyPr>
          <a:p>
            <a:r>
              <a:rPr lang="en-US" altLang="zh-CN" sz="2000" b="1">
                <a:solidFill>
                  <a:srgbClr val="FF0000"/>
                </a:solidFill>
                <a:sym typeface="+mn-ea"/>
              </a:rPr>
              <a:t>imumeanplot</a:t>
            </a:r>
            <a:endParaRPr lang="en-US" altLang="zh-CN" sz="2000" b="1">
              <a:solidFill>
                <a:srgbClr val="FF0000"/>
              </a:solidFill>
              <a:sym typeface="+mn-ea"/>
            </a:endParaRPr>
          </a:p>
        </p:txBody>
      </p:sp>
      <p:sp>
        <p:nvSpPr>
          <p:cNvPr id="8" name="文本框 7"/>
          <p:cNvSpPr txBox="1"/>
          <p:nvPr/>
        </p:nvSpPr>
        <p:spPr>
          <a:xfrm>
            <a:off x="2362200" y="4800600"/>
            <a:ext cx="676275" cy="398780"/>
          </a:xfrm>
          <a:prstGeom prst="rect">
            <a:avLst/>
          </a:prstGeom>
          <a:noFill/>
        </p:spPr>
        <p:txBody>
          <a:bodyPr wrap="none" rtlCol="0" anchor="t">
            <a:spAutoFit/>
          </a:bodyPr>
          <a:p>
            <a:r>
              <a:rPr lang="en-US" altLang="zh-CN" sz="2000">
                <a:solidFill>
                  <a:srgbClr val="FF0000"/>
                </a:solidFill>
                <a:sym typeface="+mn-ea"/>
              </a:rPr>
              <a:t>avar</a:t>
            </a:r>
            <a:endParaRPr lang="en-US" altLang="zh-CN" sz="2000">
              <a:solidFill>
                <a:srgbClr val="FF0000"/>
              </a:solidFill>
              <a:sym typeface="+mn-ea"/>
            </a:endParaRPr>
          </a:p>
        </p:txBody>
      </p:sp>
    </p:spTree>
    <p:custDataLst>
      <p:tags r:id="rId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10. </a:t>
            </a:r>
            <a:r>
              <a:rPr lang="zh-CN" altLang="en-US" sz="2800" b="1" dirty="0"/>
              <a:t>不可交换（圆锥</a:t>
            </a:r>
            <a:r>
              <a:rPr lang="en-US" altLang="zh-CN" sz="2800" b="1" dirty="0"/>
              <a:t>/</a:t>
            </a:r>
            <a:r>
              <a:rPr lang="zh-CN" altLang="en-US" sz="2800" b="1" dirty="0"/>
              <a:t>划</a:t>
            </a:r>
            <a:r>
              <a:rPr lang="zh-CN" altLang="en-US" sz="2800" b="1" dirty="0"/>
              <a:t>桨）误差</a:t>
            </a:r>
            <a:r>
              <a:rPr lang="zh-CN" altLang="en-US" sz="2800" b="1" dirty="0"/>
              <a:t>补偿</a:t>
            </a:r>
            <a:endParaRPr lang="zh-CN" altLang="en-US" sz="2800" b="1" dirty="0"/>
          </a:p>
        </p:txBody>
      </p:sp>
      <p:sp>
        <p:nvSpPr>
          <p:cNvPr id="4" name="文本框 3"/>
          <p:cNvSpPr txBox="1"/>
          <p:nvPr/>
        </p:nvSpPr>
        <p:spPr>
          <a:xfrm>
            <a:off x="533400" y="1445895"/>
            <a:ext cx="8239125" cy="2245360"/>
          </a:xfrm>
          <a:prstGeom prst="rect">
            <a:avLst/>
          </a:prstGeom>
          <a:noFill/>
        </p:spPr>
        <p:txBody>
          <a:bodyPr wrap="square" rtlCol="0" anchor="t">
            <a:spAutoFit/>
          </a:bodyPr>
          <a:p>
            <a:pPr>
              <a:lnSpc>
                <a:spcPct val="100000"/>
              </a:lnSpc>
            </a:pPr>
            <a:r>
              <a:rPr lang="en-US" altLang="zh-CN" sz="2000"/>
              <a:t>    </a:t>
            </a:r>
            <a:r>
              <a:rPr lang="zh-CN" altLang="en-US" sz="2000"/>
              <a:t>使用</a:t>
            </a:r>
            <a:r>
              <a:rPr lang="en-US" altLang="zh-CN" sz="2000"/>
              <a:t> cnscl</a:t>
            </a:r>
            <a:r>
              <a:rPr lang="zh-CN" altLang="en-US" sz="2000"/>
              <a:t>（</a:t>
            </a:r>
            <a:r>
              <a:rPr lang="en-US" altLang="zh-CN" sz="2000">
                <a:solidFill>
                  <a:srgbClr val="FF0000"/>
                </a:solidFill>
              </a:rPr>
              <a:t>c</a:t>
            </a:r>
            <a:r>
              <a:rPr lang="en-US" altLang="zh-CN" sz="2000"/>
              <a:t>o</a:t>
            </a:r>
            <a:r>
              <a:rPr lang="en-US" altLang="zh-CN" sz="2000">
                <a:solidFill>
                  <a:srgbClr val="FF0000"/>
                </a:solidFill>
              </a:rPr>
              <a:t>n</a:t>
            </a:r>
            <a:r>
              <a:rPr lang="en-US" altLang="zh-CN" sz="2000"/>
              <a:t>ing-</a:t>
            </a:r>
            <a:r>
              <a:rPr lang="en-US" altLang="zh-CN" sz="2000">
                <a:solidFill>
                  <a:srgbClr val="FF0000"/>
                </a:solidFill>
              </a:rPr>
              <a:t>sc</a:t>
            </a:r>
            <a:r>
              <a:rPr lang="en-US" altLang="zh-CN" sz="2000"/>
              <a:t>u</a:t>
            </a:r>
            <a:r>
              <a:rPr lang="en-US" altLang="zh-CN" sz="2000">
                <a:solidFill>
                  <a:srgbClr val="FF0000"/>
                </a:solidFill>
              </a:rPr>
              <a:t>l</a:t>
            </a:r>
            <a:r>
              <a:rPr lang="en-US" altLang="zh-CN" sz="2000"/>
              <a:t>ling</a:t>
            </a:r>
            <a:r>
              <a:rPr lang="zh-CN" altLang="en-US" sz="2000"/>
              <a:t>）函数，进行多子样（</a:t>
            </a:r>
            <a:r>
              <a:rPr lang="en-US" altLang="zh-CN" sz="2000"/>
              <a:t>2</a:t>
            </a:r>
            <a:r>
              <a:rPr lang="en-US" sz="2000"/>
              <a:t>-6</a:t>
            </a:r>
            <a:r>
              <a:rPr lang="zh-CN" altLang="en-US" sz="2000"/>
              <a:t>、单子样</a:t>
            </a:r>
            <a:r>
              <a:rPr lang="en-US" altLang="zh-CN" sz="2000"/>
              <a:t>+</a:t>
            </a:r>
            <a:r>
              <a:rPr lang="zh-CN" altLang="en-US" sz="2000"/>
              <a:t>前一周期）误差补偿补偿，调用</a:t>
            </a:r>
            <a:r>
              <a:rPr lang="zh-CN" altLang="en-US" sz="2000"/>
              <a:t>子方法有：</a:t>
            </a:r>
            <a:endParaRPr lang="zh-CN" altLang="en-US" sz="2000"/>
          </a:p>
          <a:p>
            <a:pPr marL="342900" indent="-342900">
              <a:lnSpc>
                <a:spcPct val="100000"/>
              </a:lnSpc>
              <a:buFont typeface="Wingdings" panose="05000000000000000000" charset="0"/>
              <a:buChar char="Ø"/>
            </a:pPr>
            <a:r>
              <a:rPr lang="zh-CN" altLang="en-US" sz="2000"/>
              <a:t>优化不可交换误差补偿（</a:t>
            </a:r>
            <a:r>
              <a:rPr lang="zh-CN" altLang="en-US" sz="2000"/>
              <a:t>适用圆锥运动条件）</a:t>
            </a:r>
            <a:r>
              <a:rPr lang="zh-CN" altLang="en-US" sz="2000">
                <a:sym typeface="+mn-ea"/>
              </a:rPr>
              <a:t>，文献</a:t>
            </a:r>
            <a:r>
              <a:rPr lang="en-US" altLang="zh-CN" sz="2000">
                <a:sym typeface="+mn-ea"/>
              </a:rPr>
              <a:t>[1]2.6</a:t>
            </a:r>
            <a:r>
              <a:rPr lang="zh-CN" altLang="en-US" sz="2000">
                <a:sym typeface="+mn-ea"/>
              </a:rPr>
              <a:t>节</a:t>
            </a:r>
            <a:r>
              <a:rPr lang="zh-CN" altLang="en-US" sz="2000"/>
              <a:t>；</a:t>
            </a:r>
            <a:endParaRPr lang="en-US" altLang="zh-CN" sz="2000"/>
          </a:p>
          <a:p>
            <a:pPr marL="342900" indent="-342900">
              <a:lnSpc>
                <a:spcPct val="100000"/>
              </a:lnSpc>
              <a:buFont typeface="Wingdings" panose="05000000000000000000" charset="0"/>
              <a:buChar char="Ø"/>
            </a:pPr>
            <a:r>
              <a:rPr lang="zh-CN" altLang="en-US" sz="2000"/>
              <a:t>一般方法</a:t>
            </a:r>
            <a:r>
              <a:rPr lang="zh-CN" altLang="en-US" sz="2000">
                <a:sym typeface="+mn-ea"/>
              </a:rPr>
              <a:t>不可交换误差补偿</a:t>
            </a:r>
            <a:r>
              <a:rPr lang="zh-CN" altLang="en-US" sz="2000"/>
              <a:t>（</a:t>
            </a:r>
            <a:r>
              <a:rPr lang="zh-CN" altLang="en-US" sz="2000">
                <a:sym typeface="+mn-ea"/>
              </a:rPr>
              <a:t>适用</a:t>
            </a:r>
            <a:r>
              <a:rPr lang="zh-CN" altLang="en-US" sz="2000"/>
              <a:t>多项式运动条件，</a:t>
            </a:r>
            <a:r>
              <a:rPr lang="zh-CN" altLang="en-US" sz="2000">
                <a:sym typeface="+mn-ea"/>
              </a:rPr>
              <a:t>调用</a:t>
            </a:r>
            <a:r>
              <a:rPr lang="zh-CN" altLang="en-US" sz="2000"/>
              <a:t>conepolyn）</a:t>
            </a:r>
            <a:r>
              <a:rPr lang="zh-CN" altLang="en-US" sz="2000">
                <a:sym typeface="+mn-ea"/>
              </a:rPr>
              <a:t>，文献</a:t>
            </a:r>
            <a:r>
              <a:rPr lang="en-US" altLang="zh-CN" sz="2000">
                <a:sym typeface="+mn-ea"/>
              </a:rPr>
              <a:t>[1]2.5</a:t>
            </a:r>
            <a:r>
              <a:rPr lang="zh-CN" altLang="en-US" sz="2000">
                <a:sym typeface="+mn-ea"/>
              </a:rPr>
              <a:t>节</a:t>
            </a:r>
            <a:r>
              <a:rPr lang="zh-CN" altLang="en-US" sz="2000">
                <a:sym typeface="+mn-ea"/>
              </a:rPr>
              <a:t>；</a:t>
            </a:r>
            <a:endParaRPr lang="zh-CN" altLang="en-US" sz="2000">
              <a:sym typeface="+mn-ea"/>
            </a:endParaRPr>
          </a:p>
          <a:p>
            <a:pPr marL="342900" indent="-342900">
              <a:lnSpc>
                <a:spcPct val="100000"/>
              </a:lnSpc>
              <a:buFont typeface="Wingdings" panose="05000000000000000000" charset="0"/>
              <a:buChar char="Ø"/>
            </a:pPr>
            <a:r>
              <a:rPr lang="zh-CN" altLang="en-US" sz="2000"/>
              <a:t>扩展形式</a:t>
            </a:r>
            <a:r>
              <a:rPr lang="zh-CN" altLang="en-US" sz="2000">
                <a:sym typeface="+mn-ea"/>
              </a:rPr>
              <a:t>不可交换误差补偿（调用coneuncomp），文献</a:t>
            </a:r>
            <a:r>
              <a:rPr lang="en-US" altLang="zh-CN" sz="2000">
                <a:sym typeface="+mn-ea"/>
              </a:rPr>
              <a:t>[7]</a:t>
            </a:r>
            <a:r>
              <a:rPr lang="zh-CN" altLang="en-US" sz="2000">
                <a:sym typeface="+mn-ea"/>
              </a:rPr>
              <a:t>；</a:t>
            </a:r>
            <a:endParaRPr lang="zh-CN" altLang="en-US" sz="2000">
              <a:sym typeface="+mn-ea"/>
            </a:endParaRPr>
          </a:p>
          <a:p>
            <a:pPr marL="342900" indent="-342900">
              <a:lnSpc>
                <a:spcPct val="100000"/>
              </a:lnSpc>
              <a:buFont typeface="Wingdings" panose="05000000000000000000" charset="0"/>
              <a:buChar char="Ø"/>
            </a:pPr>
            <a:r>
              <a:rPr lang="zh-CN" altLang="en-US" sz="2000"/>
              <a:t>高阶误差补偿（</a:t>
            </a:r>
            <a:r>
              <a:rPr lang="zh-CN" altLang="en-US" sz="2000"/>
              <a:t>调用conehighorder），文献</a:t>
            </a:r>
            <a:r>
              <a:rPr lang="en-US" altLang="zh-CN" sz="2000"/>
              <a:t>[8,9]</a:t>
            </a:r>
            <a:r>
              <a:rPr lang="zh-CN" altLang="en-US" sz="2000"/>
              <a:t>。</a:t>
            </a:r>
            <a:endParaRPr lang="zh-CN" altLang="en-US" sz="2000"/>
          </a:p>
        </p:txBody>
      </p:sp>
      <p:sp>
        <p:nvSpPr>
          <p:cNvPr id="53" name="Rectangle 63"/>
          <p:cNvSpPr/>
          <p:nvPr/>
        </p:nvSpPr>
        <p:spPr>
          <a:xfrm>
            <a:off x="455930" y="1065213"/>
            <a:ext cx="8147685" cy="398780"/>
          </a:xfrm>
          <a:prstGeom prst="rect">
            <a:avLst/>
          </a:prstGeom>
          <a:noFill/>
          <a:ln w="9525">
            <a:noFill/>
          </a:ln>
        </p:spPr>
        <p:txBody>
          <a:bodyPr wrap="square" anchor="ctr" anchorCtr="0">
            <a:spAutoFit/>
          </a:bodyPr>
          <a:p>
            <a:pPr algn="just">
              <a:lnSpc>
                <a:spcPct val="100000"/>
              </a:lnSpc>
              <a:spcBef>
                <a:spcPts val="0"/>
              </a:spcBef>
              <a:spcAft>
                <a:spcPts val="0"/>
              </a:spcAft>
            </a:pPr>
            <a:r>
              <a:rPr lang="zh-CN" sz="2000" dirty="0">
                <a:sym typeface="+mn-ea"/>
              </a:rPr>
              <a:t>（</a:t>
            </a:r>
            <a:r>
              <a:rPr lang="en-US" altLang="zh-CN" sz="2000" dirty="0">
                <a:sym typeface="+mn-ea"/>
              </a:rPr>
              <a:t>1</a:t>
            </a:r>
            <a:r>
              <a:rPr lang="zh-CN" altLang="en-US" sz="2000" dirty="0">
                <a:sym typeface="+mn-ea"/>
              </a:rPr>
              <a:t>）多子样不可交换误差补偿</a:t>
            </a:r>
            <a:endParaRPr lang="en-US" altLang="zh-CN" sz="2000" dirty="0">
              <a:sym typeface="+mn-ea"/>
            </a:endParaRPr>
          </a:p>
        </p:txBody>
      </p:sp>
      <p:sp>
        <p:nvSpPr>
          <p:cNvPr id="2" name="Rectangle 63"/>
          <p:cNvSpPr/>
          <p:nvPr/>
        </p:nvSpPr>
        <p:spPr>
          <a:xfrm>
            <a:off x="455930" y="3792220"/>
            <a:ext cx="7215505" cy="398780"/>
          </a:xfrm>
          <a:prstGeom prst="rect">
            <a:avLst/>
          </a:prstGeom>
          <a:noFill/>
          <a:ln w="9525">
            <a:noFill/>
          </a:ln>
        </p:spPr>
        <p:txBody>
          <a:bodyPr wrap="square" anchor="ctr" anchorCtr="0">
            <a:spAutoFit/>
          </a:bodyPr>
          <a:p>
            <a:pPr algn="just">
              <a:lnSpc>
                <a:spcPct val="100000"/>
              </a:lnSpc>
              <a:spcBef>
                <a:spcPts val="0"/>
              </a:spcBef>
              <a:spcAft>
                <a:spcPts val="0"/>
              </a:spcAft>
            </a:pPr>
            <a:r>
              <a:rPr lang="zh-CN" sz="2000" dirty="0">
                <a:sym typeface="+mn-ea"/>
              </a:rPr>
              <a:t>（</a:t>
            </a:r>
            <a:r>
              <a:rPr lang="en-US" altLang="zh-CN" sz="2000" dirty="0">
                <a:sym typeface="+mn-ea"/>
              </a:rPr>
              <a:t>2</a:t>
            </a:r>
            <a:r>
              <a:rPr lang="zh-CN" altLang="en-US" sz="2000" dirty="0">
                <a:sym typeface="+mn-ea"/>
              </a:rPr>
              <a:t>）多项式角运动条件下的精确数值解法</a:t>
            </a:r>
            <a:r>
              <a:rPr lang="en-US" altLang="zh-CN" sz="2000" dirty="0">
                <a:sym typeface="+mn-ea"/>
              </a:rPr>
              <a:t>(</a:t>
            </a:r>
            <a:r>
              <a:rPr lang="zh-CN" altLang="en-US" sz="1600" dirty="0">
                <a:sym typeface="+mn-ea"/>
              </a:rPr>
              <a:t>文献</a:t>
            </a:r>
            <a:r>
              <a:rPr lang="en-US" altLang="zh-CN" sz="1600" dirty="0">
                <a:sym typeface="+mn-ea"/>
              </a:rPr>
              <a:t>[1]2.7</a:t>
            </a:r>
            <a:r>
              <a:rPr lang="zh-CN" altLang="en-US" sz="1600" dirty="0">
                <a:sym typeface="+mn-ea"/>
              </a:rPr>
              <a:t>节、附录</a:t>
            </a:r>
            <a:r>
              <a:rPr lang="en-US" altLang="zh-CN" sz="1600" dirty="0">
                <a:sym typeface="+mn-ea"/>
              </a:rPr>
              <a:t>C</a:t>
            </a:r>
            <a:r>
              <a:rPr lang="en-US" altLang="zh-CN" sz="2000" dirty="0">
                <a:sym typeface="+mn-ea"/>
              </a:rPr>
              <a:t>)</a:t>
            </a:r>
            <a:endParaRPr lang="en-US" altLang="zh-CN" sz="2000" dirty="0">
              <a:sym typeface="+mn-ea"/>
            </a:endParaRPr>
          </a:p>
        </p:txBody>
      </p:sp>
      <p:sp>
        <p:nvSpPr>
          <p:cNvPr id="3" name="文本框 2"/>
          <p:cNvSpPr txBox="1"/>
          <p:nvPr/>
        </p:nvSpPr>
        <p:spPr>
          <a:xfrm>
            <a:off x="457200" y="4191000"/>
            <a:ext cx="8239125" cy="2245360"/>
          </a:xfrm>
          <a:prstGeom prst="rect">
            <a:avLst/>
          </a:prstGeom>
          <a:noFill/>
        </p:spPr>
        <p:txBody>
          <a:bodyPr wrap="square" rtlCol="0" anchor="t">
            <a:spAutoFit/>
          </a:bodyPr>
          <a:p>
            <a:pPr>
              <a:lnSpc>
                <a:spcPct val="100000"/>
              </a:lnSpc>
            </a:pPr>
            <a:r>
              <a:rPr lang="en-US" altLang="zh-CN" sz="2000"/>
              <a:t>    </a:t>
            </a:r>
            <a:r>
              <a:rPr lang="zh-CN" altLang="en-US" sz="2000"/>
              <a:t>输入</a:t>
            </a:r>
            <a:r>
              <a:rPr lang="zh-CN" altLang="en-US" sz="2000">
                <a:sym typeface="+mn-ea"/>
              </a:rPr>
              <a:t>多子样角增量采样，</a:t>
            </a:r>
            <a:r>
              <a:rPr lang="zh-CN" altLang="en-US" sz="2000"/>
              <a:t>先采用wm2wtcoef函数求取角速度多项式系数，再采用如下方法之一求解</a:t>
            </a:r>
            <a:r>
              <a:rPr lang="zh-CN" altLang="en-US" sz="2000"/>
              <a:t>精确数值解</a:t>
            </a:r>
            <a:r>
              <a:rPr lang="en-US" altLang="zh-CN" sz="2000"/>
              <a:t> </a:t>
            </a:r>
            <a:r>
              <a:rPr lang="zh-CN" altLang="en-US" sz="2000"/>
              <a:t>：</a:t>
            </a:r>
            <a:endParaRPr lang="zh-CN" altLang="en-US" sz="2000"/>
          </a:p>
          <a:p>
            <a:pPr marL="342900" indent="-342900">
              <a:lnSpc>
                <a:spcPct val="100000"/>
              </a:lnSpc>
              <a:buFont typeface="Wingdings" panose="05000000000000000000" charset="0"/>
              <a:buChar char="Ø"/>
            </a:pPr>
            <a:r>
              <a:rPr lang="zh-CN" altLang="en-US" sz="2000"/>
              <a:t>qpicard：四元数毕</a:t>
            </a:r>
            <a:r>
              <a:rPr lang="zh-CN" altLang="en-US" sz="2000"/>
              <a:t>卡迭代</a:t>
            </a:r>
            <a:r>
              <a:rPr lang="zh-CN" altLang="en-US" sz="2000"/>
              <a:t>法；</a:t>
            </a:r>
            <a:endParaRPr lang="en-US" altLang="zh-CN" sz="2000"/>
          </a:p>
          <a:p>
            <a:pPr marL="342900" indent="-342900">
              <a:lnSpc>
                <a:spcPct val="100000"/>
              </a:lnSpc>
              <a:buFont typeface="Wingdings" panose="05000000000000000000" charset="0"/>
              <a:buChar char="Ø"/>
            </a:pPr>
            <a:r>
              <a:rPr lang="zh-CN" altLang="en-US" sz="2000"/>
              <a:t>btzpicard</a:t>
            </a:r>
            <a:r>
              <a:rPr lang="en-US" altLang="zh-CN" sz="2000"/>
              <a:t>/rodpicard</a:t>
            </a:r>
            <a:r>
              <a:rPr lang="zh-CN" altLang="en-US" sz="2000"/>
              <a:t>：等效旋转矢量</a:t>
            </a:r>
            <a:r>
              <a:rPr lang="en-US" altLang="zh-CN" sz="2000"/>
              <a:t>/</a:t>
            </a:r>
            <a:r>
              <a:rPr lang="zh-CN" altLang="en-US" sz="2000"/>
              <a:t>罗德里格</a:t>
            </a:r>
            <a:r>
              <a:rPr lang="zh-CN" altLang="en-US" sz="2000"/>
              <a:t>参数迭代法</a:t>
            </a:r>
            <a:r>
              <a:rPr lang="zh-CN" altLang="en-US" sz="2000">
                <a:sym typeface="+mn-ea"/>
              </a:rPr>
              <a:t>；</a:t>
            </a:r>
            <a:endParaRPr lang="zh-CN" altLang="en-US" sz="2000">
              <a:sym typeface="+mn-ea"/>
            </a:endParaRPr>
          </a:p>
          <a:p>
            <a:pPr marL="342900" indent="-342900">
              <a:lnSpc>
                <a:spcPct val="100000"/>
              </a:lnSpc>
              <a:buFont typeface="Wingdings" panose="05000000000000000000" charset="0"/>
              <a:buChar char="Ø"/>
            </a:pPr>
            <a:r>
              <a:rPr lang="zh-CN" altLang="en-US" sz="2000">
                <a:sym typeface="+mn-ea"/>
              </a:rPr>
              <a:t>qtaylor</a:t>
            </a:r>
            <a:r>
              <a:rPr lang="en-US" altLang="zh-CN" sz="2000">
                <a:sym typeface="+mn-ea"/>
              </a:rPr>
              <a:t>/</a:t>
            </a:r>
            <a:r>
              <a:rPr lang="zh-CN" altLang="en-US" sz="2000">
                <a:sym typeface="+mn-ea"/>
              </a:rPr>
              <a:t>dcmtaylor</a:t>
            </a:r>
            <a:r>
              <a:rPr lang="zh-CN" altLang="en-US" sz="2000">
                <a:sym typeface="+mn-ea"/>
              </a:rPr>
              <a:t>：四元数</a:t>
            </a:r>
            <a:r>
              <a:rPr lang="en-US" altLang="zh-CN" sz="2000">
                <a:sym typeface="+mn-ea"/>
              </a:rPr>
              <a:t>/</a:t>
            </a:r>
            <a:r>
              <a:rPr lang="zh-CN" altLang="en-US" sz="2000">
                <a:sym typeface="+mn-ea"/>
              </a:rPr>
              <a:t>方向余弦阵</a:t>
            </a:r>
            <a:r>
              <a:rPr lang="zh-CN" altLang="en-US" sz="2000">
                <a:sym typeface="+mn-ea"/>
              </a:rPr>
              <a:t>泰勒级数法</a:t>
            </a:r>
            <a:r>
              <a:rPr lang="zh-CN" altLang="en-US" sz="2000">
                <a:sym typeface="+mn-ea"/>
              </a:rPr>
              <a:t>；</a:t>
            </a:r>
            <a:endParaRPr lang="zh-CN" altLang="en-US" sz="2000">
              <a:sym typeface="+mn-ea"/>
            </a:endParaRPr>
          </a:p>
          <a:p>
            <a:pPr marL="342900" indent="-342900">
              <a:lnSpc>
                <a:spcPct val="100000"/>
              </a:lnSpc>
              <a:buFont typeface="Wingdings" panose="05000000000000000000" charset="0"/>
              <a:buChar char="Ø"/>
            </a:pPr>
            <a:r>
              <a:rPr lang="zh-CN" altLang="en-US" sz="2000">
                <a:sym typeface="+mn-ea"/>
              </a:rPr>
              <a:t>另：基于切比雪夫多项式的罗德里格参数迭代算法可参见文献</a:t>
            </a:r>
            <a:r>
              <a:rPr lang="en-US" altLang="zh-CN" sz="2000">
                <a:sym typeface="+mn-ea"/>
              </a:rPr>
              <a:t>[10]</a:t>
            </a:r>
            <a:r>
              <a:rPr lang="zh-CN" altLang="en-US" sz="2000">
                <a:sym typeface="+mn-ea"/>
              </a:rPr>
              <a:t>，本工具箱暂未</a:t>
            </a:r>
            <a:r>
              <a:rPr lang="zh-CN" altLang="en-US" sz="2000">
                <a:sym typeface="+mn-ea"/>
              </a:rPr>
              <a:t>实现。</a:t>
            </a:r>
            <a:endParaRPr lang="zh-CN" altLang="en-US" sz="2000"/>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10. </a:t>
            </a:r>
            <a:r>
              <a:rPr lang="zh-CN" altLang="en-US" sz="2800" b="1" dirty="0"/>
              <a:t>不可交换（圆锥</a:t>
            </a:r>
            <a:r>
              <a:rPr lang="en-US" altLang="zh-CN" sz="2800" b="1" dirty="0"/>
              <a:t>/</a:t>
            </a:r>
            <a:r>
              <a:rPr lang="zh-CN" altLang="en-US" sz="2800" b="1" dirty="0"/>
              <a:t>划</a:t>
            </a:r>
            <a:r>
              <a:rPr lang="zh-CN" altLang="en-US" sz="2800" b="1" dirty="0"/>
              <a:t>桨）误差</a:t>
            </a:r>
            <a:r>
              <a:rPr lang="zh-CN" altLang="en-US" sz="2800" b="1" dirty="0"/>
              <a:t>补偿</a:t>
            </a:r>
            <a:endParaRPr lang="zh-CN" altLang="en-US" sz="2800" b="1" dirty="0"/>
          </a:p>
        </p:txBody>
      </p:sp>
      <p:sp>
        <p:nvSpPr>
          <p:cNvPr id="4" name="文本框 3"/>
          <p:cNvSpPr txBox="1"/>
          <p:nvPr/>
        </p:nvSpPr>
        <p:spPr>
          <a:xfrm>
            <a:off x="533400" y="1445895"/>
            <a:ext cx="8239125" cy="1322070"/>
          </a:xfrm>
          <a:prstGeom prst="rect">
            <a:avLst/>
          </a:prstGeom>
          <a:noFill/>
        </p:spPr>
        <p:txBody>
          <a:bodyPr wrap="square" rtlCol="0" anchor="t">
            <a:spAutoFit/>
          </a:bodyPr>
          <a:p>
            <a:pPr>
              <a:lnSpc>
                <a:spcPct val="100000"/>
              </a:lnSpc>
            </a:pPr>
            <a:r>
              <a:rPr lang="en-US" altLang="zh-CN" sz="2000"/>
              <a:t>    </a:t>
            </a:r>
            <a:r>
              <a:rPr lang="zh-CN" altLang="en-US" sz="2000"/>
              <a:t>使用</a:t>
            </a:r>
            <a:r>
              <a:rPr lang="en-US" altLang="zh-CN" sz="2000"/>
              <a:t> conesimu</a:t>
            </a:r>
            <a:r>
              <a:rPr lang="zh-CN" altLang="en-US" sz="2000"/>
              <a:t>函数可进行纯圆锥运动仿真；而使用highmansimu</a:t>
            </a:r>
            <a:r>
              <a:rPr lang="zh-CN" altLang="en-US" sz="2000">
                <a:sym typeface="+mn-ea"/>
              </a:rPr>
              <a:t>函数</a:t>
            </a:r>
            <a:r>
              <a:rPr lang="zh-CN" altLang="en-US" sz="2000"/>
              <a:t>可进行多项式角速度大机动</a:t>
            </a:r>
            <a:r>
              <a:rPr lang="zh-CN" altLang="en-US" sz="2000"/>
              <a:t>仿真。</a:t>
            </a:r>
            <a:endParaRPr lang="zh-CN" altLang="en-US" sz="2000"/>
          </a:p>
          <a:p>
            <a:pPr>
              <a:lnSpc>
                <a:spcPct val="100000"/>
              </a:lnSpc>
            </a:pPr>
            <a:r>
              <a:rPr lang="en-US" altLang="zh-CN" sz="2000"/>
              <a:t>     demos\</a:t>
            </a:r>
            <a:r>
              <a:rPr lang="zh-CN" altLang="en-US" sz="2000"/>
              <a:t>test_attitude_update_methods_compare</a:t>
            </a:r>
            <a:r>
              <a:rPr lang="en-US" altLang="zh-CN" sz="2000"/>
              <a:t>.m</a:t>
            </a:r>
            <a:r>
              <a:rPr lang="zh-CN" altLang="en-US" sz="2000"/>
              <a:t>给出了各种误差补偿算法</a:t>
            </a:r>
            <a:r>
              <a:rPr lang="zh-CN" altLang="en-US" sz="2000"/>
              <a:t>之间精度比较</a:t>
            </a:r>
            <a:r>
              <a:rPr lang="zh-CN" altLang="en-US" sz="2000"/>
              <a:t>的例子：</a:t>
            </a:r>
            <a:endParaRPr lang="zh-CN" altLang="en-US" sz="2000"/>
          </a:p>
        </p:txBody>
      </p:sp>
      <p:sp>
        <p:nvSpPr>
          <p:cNvPr id="53" name="Rectangle 63"/>
          <p:cNvSpPr/>
          <p:nvPr/>
        </p:nvSpPr>
        <p:spPr>
          <a:xfrm>
            <a:off x="455930" y="1065213"/>
            <a:ext cx="8147685" cy="398780"/>
          </a:xfrm>
          <a:prstGeom prst="rect">
            <a:avLst/>
          </a:prstGeom>
          <a:noFill/>
          <a:ln w="9525">
            <a:noFill/>
          </a:ln>
        </p:spPr>
        <p:txBody>
          <a:bodyPr wrap="square" anchor="ctr" anchorCtr="0">
            <a:spAutoFit/>
          </a:bodyPr>
          <a:p>
            <a:pPr algn="just">
              <a:lnSpc>
                <a:spcPct val="100000"/>
              </a:lnSpc>
              <a:spcBef>
                <a:spcPts val="0"/>
              </a:spcBef>
              <a:spcAft>
                <a:spcPts val="0"/>
              </a:spcAft>
            </a:pPr>
            <a:r>
              <a:rPr lang="zh-CN" sz="2000" dirty="0">
                <a:sym typeface="+mn-ea"/>
              </a:rPr>
              <a:t>（</a:t>
            </a:r>
            <a:r>
              <a:rPr lang="en-US" altLang="zh-CN" sz="2000" dirty="0">
                <a:sym typeface="+mn-ea"/>
              </a:rPr>
              <a:t>3</a:t>
            </a:r>
            <a:r>
              <a:rPr lang="zh-CN" altLang="en-US" sz="2000" dirty="0">
                <a:sym typeface="+mn-ea"/>
              </a:rPr>
              <a:t>）仿真</a:t>
            </a:r>
            <a:r>
              <a:rPr lang="zh-CN" altLang="en-US" sz="2000" dirty="0">
                <a:sym typeface="+mn-ea"/>
              </a:rPr>
              <a:t>例子</a:t>
            </a:r>
            <a:endParaRPr lang="zh-CN" altLang="en-US" sz="2000" dirty="0">
              <a:sym typeface="+mn-ea"/>
            </a:endParaRPr>
          </a:p>
        </p:txBody>
      </p:sp>
      <p:pic>
        <p:nvPicPr>
          <p:cNvPr id="5" name="图片 4"/>
          <p:cNvPicPr>
            <a:picLocks noChangeAspect="1"/>
          </p:cNvPicPr>
          <p:nvPr/>
        </p:nvPicPr>
        <p:blipFill>
          <a:blip r:embed="rId1"/>
          <a:stretch>
            <a:fillRect/>
          </a:stretch>
        </p:blipFill>
        <p:spPr>
          <a:xfrm>
            <a:off x="1143000" y="2819400"/>
            <a:ext cx="6699250" cy="2247900"/>
          </a:xfrm>
          <a:prstGeom prst="rect">
            <a:avLst/>
          </a:prstGeom>
        </p:spPr>
      </p:pic>
      <p:sp>
        <p:nvSpPr>
          <p:cNvPr id="6" name="Rectangle 63"/>
          <p:cNvSpPr/>
          <p:nvPr/>
        </p:nvSpPr>
        <p:spPr>
          <a:xfrm>
            <a:off x="532765" y="5285423"/>
            <a:ext cx="8147685" cy="645160"/>
          </a:xfrm>
          <a:prstGeom prst="rect">
            <a:avLst/>
          </a:prstGeom>
          <a:noFill/>
          <a:ln w="9525">
            <a:noFill/>
          </a:ln>
        </p:spPr>
        <p:txBody>
          <a:bodyPr wrap="square" anchor="ctr" anchorCtr="0">
            <a:spAutoFit/>
          </a:bodyPr>
          <a:p>
            <a:pPr algn="just">
              <a:lnSpc>
                <a:spcPct val="100000"/>
              </a:lnSpc>
              <a:spcBef>
                <a:spcPts val="0"/>
              </a:spcBef>
              <a:spcAft>
                <a:spcPts val="0"/>
              </a:spcAft>
            </a:pPr>
            <a:r>
              <a:rPr lang="zh-CN" sz="1800" dirty="0">
                <a:sym typeface="+mn-ea"/>
              </a:rPr>
              <a:t>注：目前对实际惯导数据</a:t>
            </a:r>
            <a:r>
              <a:rPr lang="zh-CN" sz="1800" dirty="0">
                <a:sym typeface="+mn-ea"/>
              </a:rPr>
              <a:t>作处理，只需使用二子样或</a:t>
            </a:r>
            <a:r>
              <a:rPr lang="en-US" altLang="zh-CN" sz="1800" dirty="0">
                <a:sym typeface="+mn-ea"/>
              </a:rPr>
              <a:t>“</a:t>
            </a:r>
            <a:r>
              <a:rPr lang="zh-CN" altLang="en-US" sz="1800" dirty="0">
                <a:sym typeface="+mn-ea"/>
              </a:rPr>
              <a:t>单子样</a:t>
            </a:r>
            <a:r>
              <a:rPr lang="en-US" altLang="zh-CN" sz="1800" dirty="0">
                <a:sym typeface="+mn-ea"/>
              </a:rPr>
              <a:t>+</a:t>
            </a:r>
            <a:r>
              <a:rPr lang="zh-CN" altLang="en-US" sz="1800" dirty="0">
                <a:sym typeface="+mn-ea"/>
              </a:rPr>
              <a:t>前一周期</a:t>
            </a:r>
            <a:r>
              <a:rPr lang="en-US" altLang="zh-CN" sz="1800" dirty="0">
                <a:sym typeface="+mn-ea"/>
              </a:rPr>
              <a:t>”</a:t>
            </a:r>
            <a:r>
              <a:rPr lang="zh-CN" altLang="en-US" sz="1800" dirty="0">
                <a:sym typeface="+mn-ea"/>
              </a:rPr>
              <a:t>进行不可交换误差补偿即可，其它高子样算法和迭代算法除了</a:t>
            </a:r>
            <a:r>
              <a:rPr lang="zh-CN" altLang="en-US" sz="1800" dirty="0">
                <a:sym typeface="+mn-ea"/>
              </a:rPr>
              <a:t>理论显摆</a:t>
            </a:r>
            <a:r>
              <a:rPr lang="zh-CN" altLang="en-US" sz="1800" dirty="0">
                <a:solidFill>
                  <a:srgbClr val="FF0000"/>
                </a:solidFill>
                <a:sym typeface="+mn-ea"/>
              </a:rPr>
              <a:t>毫无实用</a:t>
            </a:r>
            <a:r>
              <a:rPr lang="zh-CN" altLang="en-US" sz="1800" dirty="0">
                <a:solidFill>
                  <a:srgbClr val="FF0000"/>
                </a:solidFill>
                <a:sym typeface="+mn-ea"/>
              </a:rPr>
              <a:t>意义</a:t>
            </a:r>
            <a:r>
              <a:rPr lang="zh-CN" altLang="en-US" sz="1800" dirty="0">
                <a:sym typeface="+mn-ea"/>
              </a:rPr>
              <a:t>。</a:t>
            </a:r>
            <a:endParaRPr lang="zh-CN" altLang="en-US" sz="1800" dirty="0">
              <a:sym typeface="+mn-ea"/>
            </a:endParaRPr>
          </a:p>
        </p:txBody>
      </p:sp>
    </p:spTree>
    <p:custDataLst>
      <p:tags r:id="rId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p:txBody>
          <a:bodyPr vert="horz" wrap="square" lIns="91440" tIns="45720" rIns="91440" bIns="45720" anchor="ctr" anchorCtr="0"/>
          <a:p>
            <a:pPr algn="l" eaLnBrk="1" hangingPunct="1"/>
            <a:r>
              <a:rPr lang="en-US" altLang="zh-CN" sz="2800" b="1" dirty="0"/>
              <a:t>1. </a:t>
            </a:r>
            <a:r>
              <a:rPr lang="zh-CN" altLang="en-US" sz="2800" b="1" dirty="0"/>
              <a:t>工具箱简介</a:t>
            </a:r>
            <a:r>
              <a:rPr lang="zh-CN" altLang="en-US" sz="2000" b="1" dirty="0"/>
              <a:t> </a:t>
            </a:r>
            <a:endParaRPr lang="zh-CN" altLang="en-US" sz="2000" b="1" dirty="0"/>
          </a:p>
        </p:txBody>
      </p:sp>
      <p:sp>
        <p:nvSpPr>
          <p:cNvPr id="175167" name="Rectangle 63"/>
          <p:cNvSpPr/>
          <p:nvPr/>
        </p:nvSpPr>
        <p:spPr>
          <a:xfrm>
            <a:off x="304165" y="1012825"/>
            <a:ext cx="8638540" cy="5477510"/>
          </a:xfrm>
          <a:prstGeom prst="rect">
            <a:avLst/>
          </a:prstGeom>
          <a:noFill/>
          <a:ln w="9525">
            <a:noFill/>
          </a:ln>
        </p:spPr>
        <p:txBody>
          <a:bodyPr wrap="square" anchor="ctr" anchorCtr="0">
            <a:spAutoFit/>
          </a:bodyPr>
          <a:p>
            <a:pPr>
              <a:lnSpc>
                <a:spcPts val="3000"/>
              </a:lnSpc>
              <a:spcBef>
                <a:spcPts val="0"/>
              </a:spcBef>
              <a:spcAft>
                <a:spcPts val="0"/>
              </a:spcAft>
            </a:pPr>
            <a:r>
              <a:rPr lang="en-US" altLang="zh-CN" sz="2000" dirty="0">
                <a:sym typeface="+mn-ea"/>
              </a:rPr>
              <a:t>     </a:t>
            </a:r>
            <a:r>
              <a:rPr lang="zh-CN" altLang="en-US" sz="2000" dirty="0">
                <a:sym typeface="+mn-ea"/>
              </a:rPr>
              <a:t>PSINS（高精度捷联惯导系统</a:t>
            </a:r>
            <a:r>
              <a:rPr lang="zh-CN" altLang="en-US" sz="2000" dirty="0">
                <a:sym typeface="+mn-ea"/>
              </a:rPr>
              <a:t>算法）工具箱由西北工业大学自动化学院惯性技术教研室严老师开发和维护。该工具箱运行在</a:t>
            </a:r>
            <a:r>
              <a:rPr lang="en-US" altLang="zh-CN" sz="2000" dirty="0">
                <a:sym typeface="+mn-ea"/>
              </a:rPr>
              <a:t>Matlab</a:t>
            </a:r>
            <a:r>
              <a:rPr lang="zh-CN" altLang="en-US" sz="2000" dirty="0">
                <a:sym typeface="+mn-ea"/>
              </a:rPr>
              <a:t>软件平台上，</a:t>
            </a:r>
            <a:r>
              <a:rPr lang="zh-CN" altLang="en-US" sz="2000" dirty="0">
                <a:sym typeface="+mn-ea"/>
              </a:rPr>
              <a:t>算法专业可靠、代码全部开源，可免费下载、学习、使用和修改，但未经作者同意</a:t>
            </a:r>
            <a:r>
              <a:rPr lang="zh-CN" altLang="en-US" sz="2000" dirty="0">
                <a:sym typeface="+mn-ea"/>
              </a:rPr>
              <a:t>不得应用于商业目的。</a:t>
            </a:r>
            <a:endParaRPr lang="zh-CN" altLang="en-US" sz="2000" dirty="0">
              <a:sym typeface="+mn-ea"/>
            </a:endParaRPr>
          </a:p>
          <a:p>
            <a:pPr>
              <a:lnSpc>
                <a:spcPts val="3000"/>
              </a:lnSpc>
              <a:spcBef>
                <a:spcPts val="0"/>
              </a:spcBef>
              <a:spcAft>
                <a:spcPts val="0"/>
              </a:spcAft>
            </a:pPr>
            <a:r>
              <a:rPr lang="en-US" altLang="zh-CN" sz="20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 </a:t>
            </a:r>
            <a:r>
              <a:rPr lang="zh-CN" altLang="en-US" sz="2000" dirty="0">
                <a:sym typeface="+mn-ea"/>
              </a:rPr>
              <a:t>PSINS工具箱主要应用于捷联惯导系统的数据处理和算法验证开发，它包括惯性传感器数据分析、惯组标定、初始对准、惯导</a:t>
            </a:r>
            <a:r>
              <a:rPr lang="en-US" altLang="zh-CN" sz="2000" dirty="0">
                <a:sym typeface="+mn-ea"/>
              </a:rPr>
              <a:t>AVP</a:t>
            </a:r>
            <a:r>
              <a:rPr lang="zh-CN" altLang="en-US" sz="2000" dirty="0">
                <a:sym typeface="+mn-ea"/>
              </a:rPr>
              <a:t>（姿态</a:t>
            </a:r>
            <a:r>
              <a:rPr lang="en-US" altLang="zh-CN" sz="2000" dirty="0">
                <a:sym typeface="+mn-ea"/>
              </a:rPr>
              <a:t>-</a:t>
            </a:r>
            <a:r>
              <a:rPr lang="zh-CN" altLang="en-US" sz="2000" dirty="0">
                <a:sym typeface="+mn-ea"/>
              </a:rPr>
              <a:t>速度</a:t>
            </a:r>
            <a:r>
              <a:rPr lang="en-US" altLang="zh-CN" sz="2000" dirty="0">
                <a:sym typeface="+mn-ea"/>
              </a:rPr>
              <a:t>-</a:t>
            </a:r>
            <a:r>
              <a:rPr lang="zh-CN" altLang="en-US" sz="2000" dirty="0">
                <a:sym typeface="+mn-ea"/>
              </a:rPr>
              <a:t>位置）更新</a:t>
            </a:r>
            <a:r>
              <a:rPr lang="zh-CN" altLang="en-US" sz="2000" dirty="0">
                <a:sym typeface="+mn-ea"/>
              </a:rPr>
              <a:t>解算、组合导航</a:t>
            </a:r>
            <a:r>
              <a:rPr lang="en-US" altLang="zh-CN" sz="2000" dirty="0">
                <a:sym typeface="+mn-ea"/>
              </a:rPr>
              <a:t>Kalman</a:t>
            </a:r>
            <a:r>
              <a:rPr lang="zh-CN" altLang="en-US" sz="2000" dirty="0">
                <a:sym typeface="+mn-ea"/>
              </a:rPr>
              <a:t>滤波等</a:t>
            </a:r>
            <a:r>
              <a:rPr lang="zh-CN" altLang="en-US" sz="2000" dirty="0">
                <a:sym typeface="+mn-ea"/>
              </a:rPr>
              <a:t>功能。</a:t>
            </a:r>
            <a:endParaRPr lang="zh-CN" altLang="en-US" sz="2000" dirty="0">
              <a:sym typeface="+mn-ea"/>
            </a:endParaRPr>
          </a:p>
          <a:p>
            <a:pPr>
              <a:lnSpc>
                <a:spcPts val="3000"/>
              </a:lnSpc>
              <a:spcBef>
                <a:spcPts val="0"/>
              </a:spcBef>
              <a:spcAft>
                <a:spcPts val="0"/>
              </a:spcAft>
            </a:pPr>
            <a:r>
              <a:rPr lang="en-US" altLang="zh-CN" sz="2000" dirty="0">
                <a:sym typeface="+mn-ea"/>
              </a:rPr>
              <a:t>     PSINS</a:t>
            </a:r>
            <a:r>
              <a:rPr lang="zh-CN" altLang="en-US" sz="2000" dirty="0">
                <a:sym typeface="+mn-ea"/>
              </a:rPr>
              <a:t>具有如下</a:t>
            </a:r>
            <a:r>
              <a:rPr lang="zh-CN" altLang="en-US" sz="2000" dirty="0">
                <a:solidFill>
                  <a:schemeClr val="tx1"/>
                </a:solidFill>
                <a:sym typeface="+mn-ea"/>
              </a:rPr>
              <a:t>突出优点</a:t>
            </a:r>
            <a:r>
              <a:rPr lang="zh-CN" altLang="en-US" sz="2000" dirty="0">
                <a:sym typeface="+mn-ea"/>
              </a:rPr>
              <a:t>：</a:t>
            </a:r>
            <a:endParaRPr lang="zh-CN" altLang="en-US" sz="2000" dirty="0">
              <a:sym typeface="+mn-ea"/>
            </a:endParaRPr>
          </a:p>
          <a:p>
            <a:pPr marL="800100" lvl="1" indent="-342900">
              <a:lnSpc>
                <a:spcPts val="3000"/>
              </a:lnSpc>
              <a:spcBef>
                <a:spcPts val="0"/>
              </a:spcBef>
              <a:spcAft>
                <a:spcPts val="0"/>
              </a:spcAft>
              <a:buFont typeface="Wingdings" panose="05000000000000000000" charset="0"/>
              <a:buChar char="Ø"/>
            </a:pPr>
            <a:r>
              <a:rPr lang="zh-CN" altLang="en-US" sz="2000" dirty="0">
                <a:sym typeface="+mn-ea"/>
              </a:rPr>
              <a:t>核心算法、数据预处理及图形显示等</a:t>
            </a:r>
            <a:r>
              <a:rPr lang="zh-CN" altLang="en-US" sz="2000" dirty="0">
                <a:sym typeface="+mn-ea"/>
              </a:rPr>
              <a:t>库函数丰富</a:t>
            </a:r>
            <a:r>
              <a:rPr lang="zh-CN" altLang="en-US" sz="2000" dirty="0">
                <a:sym typeface="+mn-ea"/>
              </a:rPr>
              <a:t>全面（</a:t>
            </a:r>
            <a:r>
              <a:rPr lang="en-US" altLang="zh-CN" sz="2000" dirty="0">
                <a:sym typeface="+mn-ea"/>
              </a:rPr>
              <a:t>500+</a:t>
            </a:r>
            <a:r>
              <a:rPr lang="zh-CN" altLang="en-US" sz="2000" dirty="0">
                <a:sym typeface="+mn-ea"/>
              </a:rPr>
              <a:t>）；</a:t>
            </a:r>
            <a:endParaRPr lang="zh-CN" altLang="en-US" sz="2000" dirty="0">
              <a:sym typeface="+mn-ea"/>
            </a:endParaRPr>
          </a:p>
          <a:p>
            <a:pPr marL="800100" lvl="1" indent="-342900">
              <a:lnSpc>
                <a:spcPts val="3000"/>
              </a:lnSpc>
              <a:spcBef>
                <a:spcPts val="0"/>
              </a:spcBef>
              <a:spcAft>
                <a:spcPts val="0"/>
              </a:spcAft>
              <a:buFont typeface="Wingdings" panose="05000000000000000000" charset="0"/>
              <a:buChar char="Ø"/>
            </a:pPr>
            <a:r>
              <a:rPr lang="zh-CN" altLang="en-US" sz="2000" dirty="0">
                <a:sym typeface="+mn-ea"/>
              </a:rPr>
              <a:t>精度高，满足目前最高精度捷联惯导系统的</a:t>
            </a:r>
            <a:r>
              <a:rPr lang="zh-CN" altLang="en-US" sz="2000" dirty="0">
                <a:sym typeface="+mn-ea"/>
              </a:rPr>
              <a:t>数据处理需求；</a:t>
            </a:r>
            <a:endParaRPr lang="zh-CN" altLang="en-US" sz="2000" dirty="0">
              <a:sym typeface="+mn-ea"/>
            </a:endParaRPr>
          </a:p>
          <a:p>
            <a:pPr marL="800100" lvl="1" indent="-342900">
              <a:lnSpc>
                <a:spcPts val="3000"/>
              </a:lnSpc>
              <a:spcBef>
                <a:spcPts val="0"/>
              </a:spcBef>
              <a:spcAft>
                <a:spcPts val="0"/>
              </a:spcAft>
              <a:buFont typeface="Wingdings" panose="05000000000000000000" charset="0"/>
              <a:buChar char="Ø"/>
            </a:pPr>
            <a:r>
              <a:rPr lang="zh-CN" altLang="en-US" sz="2000" dirty="0">
                <a:sym typeface="+mn-ea"/>
              </a:rPr>
              <a:t>实用性强且稳定可</a:t>
            </a:r>
            <a:r>
              <a:rPr lang="zh-CN" altLang="en-US" sz="2000" dirty="0">
                <a:sym typeface="+mn-ea"/>
              </a:rPr>
              <a:t>控，大部分算法经过了试验数据</a:t>
            </a:r>
            <a:r>
              <a:rPr lang="zh-CN" altLang="en-US" sz="2000" dirty="0">
                <a:sym typeface="+mn-ea"/>
              </a:rPr>
              <a:t>测试验证；</a:t>
            </a:r>
            <a:endParaRPr lang="zh-CN" altLang="en-US" sz="2000" dirty="0">
              <a:sym typeface="+mn-ea"/>
            </a:endParaRPr>
          </a:p>
          <a:p>
            <a:pPr marL="800100" lvl="1" indent="-342900">
              <a:lnSpc>
                <a:spcPts val="3000"/>
              </a:lnSpc>
              <a:spcBef>
                <a:spcPts val="0"/>
              </a:spcBef>
              <a:spcAft>
                <a:spcPts val="0"/>
              </a:spcAft>
              <a:buFont typeface="Wingdings" panose="05000000000000000000" charset="0"/>
              <a:buChar char="Ø"/>
            </a:pPr>
            <a:r>
              <a:rPr lang="zh-CN" altLang="en-US" sz="2000" dirty="0">
                <a:sym typeface="+mn-ea"/>
              </a:rPr>
              <a:t>软件模块化设计好，用户仅需编写简短的主程序和设置参数；</a:t>
            </a:r>
            <a:endParaRPr lang="zh-CN" altLang="en-US" sz="2000" dirty="0">
              <a:sym typeface="+mn-ea"/>
            </a:endParaRPr>
          </a:p>
          <a:p>
            <a:pPr marL="800100" lvl="1" indent="-342900">
              <a:lnSpc>
                <a:spcPts val="3000"/>
              </a:lnSpc>
              <a:spcBef>
                <a:spcPts val="0"/>
              </a:spcBef>
              <a:spcAft>
                <a:spcPts val="0"/>
              </a:spcAft>
              <a:buFont typeface="Wingdings" panose="05000000000000000000" charset="0"/>
              <a:buChar char="Ø"/>
            </a:pPr>
            <a:r>
              <a:rPr lang="zh-CN" altLang="en-US" sz="2000" dirty="0">
                <a:sym typeface="+mn-ea"/>
              </a:rPr>
              <a:t>调试和开发方便，用户可对所有代码作任意修改和再</a:t>
            </a:r>
            <a:r>
              <a:rPr lang="zh-CN" altLang="en-US" sz="2000" dirty="0">
                <a:sym typeface="+mn-ea"/>
              </a:rPr>
              <a:t>开发。</a:t>
            </a:r>
            <a:endParaRPr lang="zh-CN" altLang="en-US" sz="2000" dirty="0">
              <a:sym typeface="+mn-ea"/>
            </a:endParaRPr>
          </a:p>
          <a:p>
            <a:pPr>
              <a:lnSpc>
                <a:spcPts val="3000"/>
              </a:lnSpc>
              <a:spcBef>
                <a:spcPts val="0"/>
              </a:spcBef>
              <a:spcAft>
                <a:spcPts val="0"/>
              </a:spcAft>
            </a:pPr>
            <a:r>
              <a:rPr lang="zh-CN" altLang="en-US" sz="1800" dirty="0">
                <a:sym typeface="+mn-ea"/>
              </a:rPr>
              <a:t>注：</a:t>
            </a:r>
            <a:r>
              <a:rPr lang="en-US" altLang="zh-CN" sz="1800" dirty="0">
                <a:sym typeface="+mn-ea"/>
              </a:rPr>
              <a:t>PSINS—</a:t>
            </a:r>
            <a:r>
              <a:rPr lang="zh-CN" altLang="en-US" sz="1800" dirty="0">
                <a:latin typeface="Arial" panose="020B0604020202020204" pitchFamily="34" charset="0"/>
                <a:ea typeface="宋体" panose="02010600030101010101" pitchFamily="2" charset="-122"/>
              </a:rPr>
              <a:t>Precise Strapdown Inertial Navigation System。</a:t>
            </a:r>
            <a:endParaRPr lang="zh-CN" altLang="en-US" sz="1800" dirty="0">
              <a:latin typeface="Arial" panose="020B0604020202020204" pitchFamily="34" charset="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11. </a:t>
            </a:r>
            <a:r>
              <a:rPr lang="zh-CN" altLang="en-US" sz="2800" b="1" dirty="0"/>
              <a:t>捷联惯导更新</a:t>
            </a:r>
            <a:r>
              <a:rPr lang="zh-CN" altLang="en-US" sz="2800" b="1" dirty="0"/>
              <a:t>算法</a:t>
            </a:r>
            <a:endParaRPr lang="zh-CN" altLang="en-US" sz="2800" b="1" dirty="0"/>
          </a:p>
        </p:txBody>
      </p:sp>
      <p:sp>
        <p:nvSpPr>
          <p:cNvPr id="4" name="文本框 3"/>
          <p:cNvSpPr txBox="1"/>
          <p:nvPr/>
        </p:nvSpPr>
        <p:spPr>
          <a:xfrm>
            <a:off x="533400" y="1068070"/>
            <a:ext cx="8239125" cy="1014730"/>
          </a:xfrm>
          <a:prstGeom prst="rect">
            <a:avLst/>
          </a:prstGeom>
          <a:noFill/>
        </p:spPr>
        <p:txBody>
          <a:bodyPr wrap="square" rtlCol="0" anchor="t">
            <a:spAutoFit/>
          </a:bodyPr>
          <a:p>
            <a:pPr>
              <a:lnSpc>
                <a:spcPct val="100000"/>
              </a:lnSpc>
            </a:pPr>
            <a:r>
              <a:rPr lang="en-US" altLang="zh-CN" sz="2000"/>
              <a:t>    </a:t>
            </a:r>
            <a:r>
              <a:rPr lang="zh-CN" altLang="en-US" sz="2000"/>
              <a:t>首先通过</a:t>
            </a:r>
            <a:r>
              <a:rPr lang="en-US" altLang="zh-CN" sz="2000"/>
              <a:t>AVP</a:t>
            </a:r>
            <a:r>
              <a:rPr lang="zh-CN" altLang="en-US" sz="2000"/>
              <a:t>参数使用</a:t>
            </a:r>
            <a:r>
              <a:rPr lang="en-US" altLang="zh-CN" sz="2000"/>
              <a:t>insinit</a:t>
            </a:r>
            <a:r>
              <a:rPr lang="zh-CN" altLang="en-US" sz="2000"/>
              <a:t>函数初始化获得导航结构体</a:t>
            </a:r>
            <a:r>
              <a:rPr lang="en-US" altLang="zh-CN" sz="2000"/>
              <a:t>ins</a:t>
            </a:r>
            <a:r>
              <a:rPr lang="zh-CN" altLang="en-US" sz="2000"/>
              <a:t>；再调用</a:t>
            </a:r>
            <a:r>
              <a:rPr lang="en-US" altLang="zh-CN" sz="2000"/>
              <a:t>insupdate</a:t>
            </a:r>
            <a:r>
              <a:rPr lang="zh-CN" altLang="en-US" sz="2000"/>
              <a:t>函数进行惯导更新。</a:t>
            </a:r>
            <a:endParaRPr lang="zh-CN" altLang="en-US" sz="2000"/>
          </a:p>
          <a:p>
            <a:pPr>
              <a:lnSpc>
                <a:spcPct val="100000"/>
              </a:lnSpc>
            </a:pPr>
            <a:r>
              <a:rPr lang="en-US" altLang="zh-CN" sz="2000"/>
              <a:t>    </a:t>
            </a:r>
            <a:r>
              <a:rPr lang="zh-CN" altLang="en-US" sz="2000"/>
              <a:t>（</a:t>
            </a:r>
            <a:r>
              <a:rPr lang="en-US" altLang="zh-CN" sz="2000"/>
              <a:t>1</a:t>
            </a:r>
            <a:r>
              <a:rPr lang="zh-CN" altLang="en-US" sz="2000"/>
              <a:t>）</a:t>
            </a:r>
            <a:r>
              <a:rPr lang="en-US" altLang="zh-CN" sz="2000"/>
              <a:t>ins</a:t>
            </a:r>
            <a:r>
              <a:rPr lang="zh-CN" altLang="en-US" sz="2000"/>
              <a:t>结构体初始化的成员较多，在</a:t>
            </a:r>
            <a:r>
              <a:rPr lang="en-US" altLang="zh-CN" sz="2000"/>
              <a:t>insinit</a:t>
            </a:r>
            <a:r>
              <a:rPr lang="zh-CN" altLang="en-US" sz="2000"/>
              <a:t>中</a:t>
            </a:r>
            <a:r>
              <a:rPr lang="zh-CN" altLang="en-US" sz="2000"/>
              <a:t>显示如下</a:t>
            </a:r>
            <a:endParaRPr lang="zh-CN" altLang="en-US" sz="2000"/>
          </a:p>
        </p:txBody>
      </p:sp>
      <p:pic>
        <p:nvPicPr>
          <p:cNvPr id="2" name="图片 1"/>
          <p:cNvPicPr>
            <a:picLocks noChangeAspect="1"/>
          </p:cNvPicPr>
          <p:nvPr/>
        </p:nvPicPr>
        <p:blipFill>
          <a:blip r:embed="rId1"/>
          <a:stretch>
            <a:fillRect/>
          </a:stretch>
        </p:blipFill>
        <p:spPr>
          <a:xfrm>
            <a:off x="837565" y="2054225"/>
            <a:ext cx="7514590" cy="4457700"/>
          </a:xfrm>
          <a:prstGeom prst="rect">
            <a:avLst/>
          </a:prstGeom>
        </p:spPr>
      </p:pic>
    </p:spTree>
    <p:custDataLst>
      <p:tags r:id="rId2"/>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11. </a:t>
            </a:r>
            <a:r>
              <a:rPr lang="zh-CN" altLang="en-US" sz="2800" b="1" dirty="0"/>
              <a:t>捷联惯导更新</a:t>
            </a:r>
            <a:r>
              <a:rPr lang="zh-CN" altLang="en-US" sz="2800" b="1" dirty="0"/>
              <a:t>算法</a:t>
            </a:r>
            <a:endParaRPr lang="zh-CN" altLang="en-US" sz="2800" b="1" dirty="0"/>
          </a:p>
        </p:txBody>
      </p:sp>
      <p:sp>
        <p:nvSpPr>
          <p:cNvPr id="4" name="文本框 3"/>
          <p:cNvSpPr txBox="1"/>
          <p:nvPr/>
        </p:nvSpPr>
        <p:spPr>
          <a:xfrm>
            <a:off x="533400" y="1068070"/>
            <a:ext cx="8239125" cy="706755"/>
          </a:xfrm>
          <a:prstGeom prst="rect">
            <a:avLst/>
          </a:prstGeom>
          <a:noFill/>
        </p:spPr>
        <p:txBody>
          <a:bodyPr wrap="square" rtlCol="0" anchor="t">
            <a:spAutoFit/>
          </a:bodyPr>
          <a:p>
            <a:r>
              <a:rPr lang="en-US" altLang="zh-CN" sz="2000"/>
              <a:t>    </a:t>
            </a:r>
            <a:r>
              <a:rPr lang="zh-CN" altLang="en-US" sz="2000"/>
              <a:t>（</a:t>
            </a:r>
            <a:r>
              <a:rPr lang="en-US" altLang="zh-CN" sz="2000"/>
              <a:t>2</a:t>
            </a:r>
            <a:r>
              <a:rPr lang="zh-CN" altLang="en-US" sz="2000"/>
              <a:t>）</a:t>
            </a:r>
            <a:r>
              <a:rPr lang="en-US" altLang="zh-CN" sz="2000"/>
              <a:t>insupdate</a:t>
            </a:r>
            <a:r>
              <a:rPr lang="zh-CN" altLang="en-US" sz="2000"/>
              <a:t>函数先进行不可交换误差补偿</a:t>
            </a:r>
            <a:r>
              <a:rPr lang="en-US" altLang="zh-CN" sz="2000"/>
              <a:t>-&gt;</a:t>
            </a:r>
            <a:r>
              <a:rPr lang="zh-CN" altLang="en-US" sz="2000"/>
              <a:t>再进行传感器标定</a:t>
            </a:r>
            <a:r>
              <a:rPr lang="en-US" altLang="zh-CN" sz="2000"/>
              <a:t>-&gt;</a:t>
            </a:r>
            <a:r>
              <a:rPr lang="zh-CN" altLang="en-US" sz="2000"/>
              <a:t>再计算地球相关参数，如下</a:t>
            </a:r>
            <a:endParaRPr lang="zh-CN" altLang="en-US" sz="2000"/>
          </a:p>
        </p:txBody>
      </p:sp>
      <p:pic>
        <p:nvPicPr>
          <p:cNvPr id="3" name="图片 2"/>
          <p:cNvPicPr>
            <a:picLocks noChangeAspect="1"/>
          </p:cNvPicPr>
          <p:nvPr/>
        </p:nvPicPr>
        <p:blipFill>
          <a:blip r:embed="rId1"/>
          <a:stretch>
            <a:fillRect/>
          </a:stretch>
        </p:blipFill>
        <p:spPr>
          <a:xfrm>
            <a:off x="156210" y="1774825"/>
            <a:ext cx="5949315" cy="2438400"/>
          </a:xfrm>
          <a:prstGeom prst="rect">
            <a:avLst/>
          </a:prstGeom>
        </p:spPr>
      </p:pic>
      <p:sp>
        <p:nvSpPr>
          <p:cNvPr id="7" name="椭圆 6"/>
          <p:cNvSpPr/>
          <p:nvPr/>
        </p:nvSpPr>
        <p:spPr>
          <a:xfrm>
            <a:off x="842010" y="2104390"/>
            <a:ext cx="3637915" cy="257810"/>
          </a:xfrm>
          <a:prstGeom prst="ellipse">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a:xfrm>
            <a:off x="1146810" y="2514600"/>
            <a:ext cx="4469765" cy="257810"/>
          </a:xfrm>
          <a:prstGeom prst="ellipse">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椭圆 8"/>
          <p:cNvSpPr/>
          <p:nvPr/>
        </p:nvSpPr>
        <p:spPr>
          <a:xfrm>
            <a:off x="1680210" y="3124200"/>
            <a:ext cx="4438015" cy="375285"/>
          </a:xfrm>
          <a:prstGeom prst="ellipse">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10" name="图片 9"/>
          <p:cNvPicPr>
            <a:picLocks noChangeAspect="1"/>
          </p:cNvPicPr>
          <p:nvPr/>
        </p:nvPicPr>
        <p:blipFill>
          <a:blip r:embed="rId2"/>
          <a:stretch>
            <a:fillRect/>
          </a:stretch>
        </p:blipFill>
        <p:spPr>
          <a:xfrm>
            <a:off x="5943600" y="1774825"/>
            <a:ext cx="3098800" cy="4546600"/>
          </a:xfrm>
          <a:prstGeom prst="rect">
            <a:avLst/>
          </a:prstGeom>
        </p:spPr>
      </p:pic>
      <p:cxnSp>
        <p:nvCxnSpPr>
          <p:cNvPr id="11" name="曲线连接符 10"/>
          <p:cNvCxnSpPr/>
          <p:nvPr/>
        </p:nvCxnSpPr>
        <p:spPr>
          <a:xfrm>
            <a:off x="3810000" y="3505200"/>
            <a:ext cx="2590800" cy="381000"/>
          </a:xfrm>
          <a:prstGeom prst="curvedConnector3">
            <a:avLst>
              <a:gd name="adj1" fmla="val 50025"/>
            </a:avLst>
          </a:prstGeom>
          <a:solidFill>
            <a:schemeClr val="accent1"/>
          </a:solidFill>
          <a:ln w="9525" cap="flat" cmpd="sng" algn="ctr">
            <a:solidFill>
              <a:srgbClr val="FF0000"/>
            </a:solidFill>
            <a:prstDash val="solid"/>
            <a:round/>
            <a:headEnd type="none" w="med" len="med"/>
            <a:tailEnd type="arrow" w="med" len="med"/>
          </a:ln>
        </p:spPr>
      </p:cxnSp>
      <p:sp>
        <p:nvSpPr>
          <p:cNvPr id="12" name="文本框 11"/>
          <p:cNvSpPr txBox="1"/>
          <p:nvPr/>
        </p:nvSpPr>
        <p:spPr>
          <a:xfrm>
            <a:off x="447675" y="4343400"/>
            <a:ext cx="5201920" cy="1014730"/>
          </a:xfrm>
          <a:prstGeom prst="rect">
            <a:avLst/>
          </a:prstGeom>
          <a:noFill/>
        </p:spPr>
        <p:txBody>
          <a:bodyPr wrap="square" rtlCol="0" anchor="t">
            <a:spAutoFit/>
          </a:bodyPr>
          <a:p>
            <a:r>
              <a:rPr lang="en-US" altLang="zh-CN" sz="2000"/>
              <a:t>   </a:t>
            </a:r>
            <a:r>
              <a:rPr lang="zh-CN" altLang="en-US" sz="2000"/>
              <a:t>计算地球相关参数调用</a:t>
            </a:r>
            <a:r>
              <a:rPr lang="en-US" altLang="zh-CN" sz="2000"/>
              <a:t>ethupdate</a:t>
            </a:r>
            <a:r>
              <a:rPr lang="zh-CN" altLang="en-US" sz="2000"/>
              <a:t>函数，主要是根据位置</a:t>
            </a:r>
            <a:r>
              <a:rPr lang="en-US" altLang="zh-CN" sz="2000"/>
              <a:t>pos</a:t>
            </a:r>
            <a:r>
              <a:rPr lang="zh-CN" altLang="en-US" sz="2000"/>
              <a:t>和速度</a:t>
            </a:r>
            <a:r>
              <a:rPr lang="en-US" altLang="zh-CN" sz="2000"/>
              <a:t>vn</a:t>
            </a:r>
            <a:r>
              <a:rPr lang="zh-CN" altLang="en-US" sz="2000"/>
              <a:t>信息计算比力方程中的有害加速度相关项。</a:t>
            </a:r>
            <a:endParaRPr lang="zh-CN" altLang="en-US" sz="2000"/>
          </a:p>
        </p:txBody>
      </p:sp>
      <p:graphicFrame>
        <p:nvGraphicFramePr>
          <p:cNvPr id="2" name="对象 -2147482484"/>
          <p:cNvGraphicFramePr>
            <a:graphicFrameLocks noChangeAspect="1"/>
          </p:cNvGraphicFramePr>
          <p:nvPr/>
        </p:nvGraphicFramePr>
        <p:xfrm>
          <a:off x="1159510" y="5334000"/>
          <a:ext cx="3779520" cy="425450"/>
        </p:xfrm>
        <a:graphic>
          <a:graphicData uri="http://schemas.openxmlformats.org/presentationml/2006/ole">
            <mc:AlternateContent xmlns:mc="http://schemas.openxmlformats.org/markup-compatibility/2006">
              <mc:Choice xmlns:v="urn:schemas-microsoft-com:vml" Requires="v">
                <p:oleObj spid="_x0000_s3076" name="" r:id="rId3" imgW="2120265" imgH="241300" progId="Equation.DSMT4">
                  <p:embed/>
                </p:oleObj>
              </mc:Choice>
              <mc:Fallback>
                <p:oleObj name="" r:id="rId3" imgW="2120265" imgH="241300" progId="Equation.DSMT4">
                  <p:embed/>
                  <p:pic>
                    <p:nvPicPr>
                      <p:cNvPr id="0" name="图片 3075"/>
                      <p:cNvPicPr/>
                      <p:nvPr/>
                    </p:nvPicPr>
                    <p:blipFill>
                      <a:blip r:embed="rId4"/>
                      <a:stretch>
                        <a:fillRect/>
                      </a:stretch>
                    </p:blipFill>
                    <p:spPr>
                      <a:xfrm>
                        <a:off x="1159510" y="5334000"/>
                        <a:ext cx="3779520" cy="425450"/>
                      </a:xfrm>
                      <a:prstGeom prst="rect">
                        <a:avLst/>
                      </a:prstGeom>
                      <a:noFill/>
                      <a:ln w="38100">
                        <a:noFill/>
                        <a:miter/>
                      </a:ln>
                    </p:spPr>
                  </p:pic>
                </p:oleObj>
              </mc:Fallback>
            </mc:AlternateContent>
          </a:graphicData>
        </a:graphic>
      </p:graphicFrame>
      <p:cxnSp>
        <p:nvCxnSpPr>
          <p:cNvPr id="13" name="直接连接符 12"/>
          <p:cNvCxnSpPr/>
          <p:nvPr/>
        </p:nvCxnSpPr>
        <p:spPr>
          <a:xfrm flipV="1">
            <a:off x="2670810" y="5791200"/>
            <a:ext cx="2129790" cy="3810"/>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14" name="曲线连接符 13"/>
          <p:cNvCxnSpPr/>
          <p:nvPr/>
        </p:nvCxnSpPr>
        <p:spPr>
          <a:xfrm flipV="1">
            <a:off x="4800600" y="4191000"/>
            <a:ext cx="1600200" cy="1588770"/>
          </a:xfrm>
          <a:prstGeom prst="curvedConnector3">
            <a:avLst>
              <a:gd name="adj1" fmla="val 50040"/>
            </a:avLst>
          </a:prstGeom>
          <a:solidFill>
            <a:schemeClr val="accent1"/>
          </a:solidFill>
          <a:ln w="9525" cap="flat" cmpd="sng" algn="ctr">
            <a:solidFill>
              <a:srgbClr val="FF0000"/>
            </a:solidFill>
            <a:prstDash val="solid"/>
            <a:round/>
            <a:headEnd type="none" w="med" len="med"/>
            <a:tailEnd type="arrow" w="med" len="med"/>
          </a:ln>
        </p:spPr>
      </p:cxnSp>
      <p:sp>
        <p:nvSpPr>
          <p:cNvPr id="15" name="左大括号 14"/>
          <p:cNvSpPr/>
          <p:nvPr/>
        </p:nvSpPr>
        <p:spPr>
          <a:xfrm>
            <a:off x="6263005" y="1800225"/>
            <a:ext cx="325120" cy="4524375"/>
          </a:xfrm>
          <a:prstGeom prst="leftBrace">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ustDataLst>
      <p:tags r:id="rId5"/>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11. </a:t>
            </a:r>
            <a:r>
              <a:rPr lang="zh-CN" altLang="en-US" sz="2800" b="1" dirty="0"/>
              <a:t>捷联惯导更新</a:t>
            </a:r>
            <a:r>
              <a:rPr lang="zh-CN" altLang="en-US" sz="2800" b="1" dirty="0"/>
              <a:t>算法</a:t>
            </a:r>
            <a:endParaRPr lang="zh-CN" altLang="en-US" sz="2800" b="1" dirty="0"/>
          </a:p>
        </p:txBody>
      </p:sp>
      <p:sp>
        <p:nvSpPr>
          <p:cNvPr id="4" name="文本框 3"/>
          <p:cNvSpPr txBox="1"/>
          <p:nvPr/>
        </p:nvSpPr>
        <p:spPr>
          <a:xfrm>
            <a:off x="533400" y="1068070"/>
            <a:ext cx="8239125" cy="706755"/>
          </a:xfrm>
          <a:prstGeom prst="rect">
            <a:avLst/>
          </a:prstGeom>
          <a:noFill/>
        </p:spPr>
        <p:txBody>
          <a:bodyPr wrap="square" rtlCol="0" anchor="t">
            <a:spAutoFit/>
          </a:bodyPr>
          <a:p>
            <a:r>
              <a:rPr lang="en-US" altLang="zh-CN" sz="2000"/>
              <a:t>    </a:t>
            </a:r>
            <a:r>
              <a:rPr lang="zh-CN" altLang="en-US" sz="2000"/>
              <a:t>最后，</a:t>
            </a:r>
            <a:r>
              <a:rPr lang="en-US" altLang="zh-CN" sz="2000"/>
              <a:t>insupdate</a:t>
            </a:r>
            <a:r>
              <a:rPr lang="zh-CN" altLang="en-US" sz="2000"/>
              <a:t>先后依次完成速度更新、位置更新和姿态更新</a:t>
            </a:r>
            <a:r>
              <a:rPr lang="en-US" altLang="zh-CN" sz="2000"/>
              <a:t>(</a:t>
            </a:r>
            <a:r>
              <a:rPr lang="zh-CN" altLang="en-US" sz="2000"/>
              <a:t>文献</a:t>
            </a:r>
            <a:r>
              <a:rPr lang="en-US" altLang="zh-CN" sz="2000"/>
              <a:t>[1]4.1</a:t>
            </a:r>
            <a:r>
              <a:rPr lang="zh-CN" altLang="en-US" sz="2000"/>
              <a:t>节</a:t>
            </a:r>
            <a:r>
              <a:rPr lang="en-US" altLang="zh-CN" sz="2000"/>
              <a:t>)</a:t>
            </a:r>
            <a:r>
              <a:rPr lang="zh-CN" sz="2000"/>
              <a:t>：</a:t>
            </a:r>
            <a:endParaRPr lang="zh-CN" sz="2000"/>
          </a:p>
        </p:txBody>
      </p:sp>
      <p:pic>
        <p:nvPicPr>
          <p:cNvPr id="5" name="图片 4"/>
          <p:cNvPicPr>
            <a:picLocks noChangeAspect="1"/>
          </p:cNvPicPr>
          <p:nvPr/>
        </p:nvPicPr>
        <p:blipFill>
          <a:blip r:embed="rId1"/>
          <a:stretch>
            <a:fillRect/>
          </a:stretch>
        </p:blipFill>
        <p:spPr>
          <a:xfrm>
            <a:off x="1447800" y="1844675"/>
            <a:ext cx="6064250" cy="3594100"/>
          </a:xfrm>
          <a:prstGeom prst="rect">
            <a:avLst/>
          </a:prstGeom>
        </p:spPr>
      </p:pic>
      <p:sp>
        <p:nvSpPr>
          <p:cNvPr id="6" name="圆角矩形 5"/>
          <p:cNvSpPr/>
          <p:nvPr/>
        </p:nvSpPr>
        <p:spPr>
          <a:xfrm>
            <a:off x="2057400" y="1901825"/>
            <a:ext cx="4495800" cy="914400"/>
          </a:xfrm>
          <a:prstGeom prst="roundRect">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圆角矩形 15"/>
          <p:cNvSpPr/>
          <p:nvPr/>
        </p:nvSpPr>
        <p:spPr>
          <a:xfrm>
            <a:off x="2056130" y="2892425"/>
            <a:ext cx="4765040" cy="1372235"/>
          </a:xfrm>
          <a:prstGeom prst="roundRect">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圆角矩形 16"/>
          <p:cNvSpPr/>
          <p:nvPr/>
        </p:nvSpPr>
        <p:spPr>
          <a:xfrm>
            <a:off x="2107565" y="4379595"/>
            <a:ext cx="4765040" cy="1085215"/>
          </a:xfrm>
          <a:prstGeom prst="roundRect">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ustDataLst>
      <p:tags r:id="rId2"/>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12. </a:t>
            </a:r>
            <a:r>
              <a:rPr lang="zh-CN" altLang="en-US" sz="2800" b="1" dirty="0"/>
              <a:t>初始对准</a:t>
            </a:r>
            <a:r>
              <a:rPr lang="zh-CN" altLang="en-US" sz="2800" b="1" dirty="0"/>
              <a:t>方法</a:t>
            </a:r>
            <a:endParaRPr lang="zh-CN" altLang="en-US" sz="2800" b="1" dirty="0"/>
          </a:p>
        </p:txBody>
      </p:sp>
      <p:sp>
        <p:nvSpPr>
          <p:cNvPr id="4" name="文本框 3"/>
          <p:cNvSpPr txBox="1"/>
          <p:nvPr/>
        </p:nvSpPr>
        <p:spPr>
          <a:xfrm>
            <a:off x="304165" y="1066800"/>
            <a:ext cx="8684895" cy="1938020"/>
          </a:xfrm>
          <a:prstGeom prst="rect">
            <a:avLst/>
          </a:prstGeom>
          <a:noFill/>
        </p:spPr>
        <p:txBody>
          <a:bodyPr wrap="square" rtlCol="0" anchor="t">
            <a:spAutoFit/>
          </a:bodyPr>
          <a:p>
            <a:r>
              <a:rPr lang="en-US" altLang="zh-CN" sz="2000"/>
              <a:t>    </a:t>
            </a:r>
            <a:r>
              <a:rPr lang="zh-CN" altLang="en-US" sz="2000"/>
              <a:t>初始对准方法较多，适用环境不同</a:t>
            </a:r>
            <a:r>
              <a:rPr lang="zh-CN" sz="2000"/>
              <a:t>：</a:t>
            </a:r>
            <a:endParaRPr lang="zh-CN" sz="2000"/>
          </a:p>
          <a:p>
            <a:pPr marL="342900" indent="-342900">
              <a:buFont typeface="Wingdings" panose="05000000000000000000" charset="0"/>
              <a:buChar char="Ø"/>
            </a:pPr>
            <a:r>
              <a:rPr lang="en-US" altLang="zh-CN" sz="2000"/>
              <a:t>alignsb</a:t>
            </a:r>
            <a:r>
              <a:rPr lang="zh-CN" altLang="en-US" sz="2000"/>
              <a:t>：解析式对准，适用于静基座或微晃动环境</a:t>
            </a:r>
            <a:r>
              <a:rPr lang="en-US" altLang="zh-CN" sz="2000">
                <a:sym typeface="+mn-ea"/>
              </a:rPr>
              <a:t>(</a:t>
            </a:r>
            <a:r>
              <a:rPr lang="zh-CN" altLang="en-US" sz="1800">
                <a:sym typeface="+mn-ea"/>
              </a:rPr>
              <a:t>文献</a:t>
            </a:r>
            <a:r>
              <a:rPr lang="en-US" altLang="zh-CN" sz="1800">
                <a:sym typeface="+mn-ea"/>
              </a:rPr>
              <a:t>[1]7.1</a:t>
            </a:r>
            <a:r>
              <a:rPr lang="zh-CN" altLang="en-US" sz="1800">
                <a:sym typeface="+mn-ea"/>
              </a:rPr>
              <a:t>节</a:t>
            </a:r>
            <a:r>
              <a:rPr lang="en-US" altLang="zh-CN" sz="2000">
                <a:sym typeface="+mn-ea"/>
              </a:rPr>
              <a:t>)</a:t>
            </a:r>
            <a:r>
              <a:rPr lang="zh-CN" altLang="en-US" sz="2000"/>
              <a:t>；</a:t>
            </a:r>
            <a:endParaRPr lang="zh-CN" altLang="en-US" sz="2000"/>
          </a:p>
          <a:p>
            <a:pPr marL="342900" indent="-342900">
              <a:buFont typeface="Wingdings" panose="05000000000000000000" charset="0"/>
              <a:buChar char="Ø"/>
            </a:pPr>
            <a:r>
              <a:rPr lang="en-US" altLang="zh-CN" sz="2000"/>
              <a:t>aligni0</a:t>
            </a:r>
            <a:r>
              <a:rPr lang="zh-CN" altLang="en-US" sz="2000"/>
              <a:t>：惯性凝固系初始对准（间接对准），抗角晃动干扰能力强</a:t>
            </a:r>
            <a:r>
              <a:rPr lang="en-US" altLang="zh-CN" sz="2000">
                <a:sym typeface="+mn-ea"/>
              </a:rPr>
              <a:t>(</a:t>
            </a:r>
            <a:r>
              <a:rPr lang="zh-CN" altLang="en-US" sz="1800">
                <a:sym typeface="+mn-ea"/>
              </a:rPr>
              <a:t>同上</a:t>
            </a:r>
            <a:r>
              <a:rPr lang="en-US" altLang="zh-CN" sz="2000">
                <a:sym typeface="+mn-ea"/>
              </a:rPr>
              <a:t>)</a:t>
            </a:r>
            <a:r>
              <a:rPr lang="zh-CN" altLang="en-US" sz="2000"/>
              <a:t>；</a:t>
            </a:r>
            <a:endParaRPr lang="zh-CN" altLang="en-US" sz="2000"/>
          </a:p>
          <a:p>
            <a:pPr marL="342900" indent="-342900">
              <a:buFont typeface="Wingdings" panose="05000000000000000000" charset="0"/>
              <a:buChar char="Ø"/>
            </a:pPr>
            <a:r>
              <a:rPr lang="en-US" altLang="zh-CN" sz="2000"/>
              <a:t>aligncmps</a:t>
            </a:r>
            <a:r>
              <a:rPr lang="zh-CN" altLang="en-US" sz="2000"/>
              <a:t>：罗经法精对准</a:t>
            </a:r>
            <a:r>
              <a:rPr lang="en-US" altLang="zh-CN" sz="2000">
                <a:sym typeface="+mn-ea"/>
              </a:rPr>
              <a:t>(</a:t>
            </a:r>
            <a:r>
              <a:rPr lang="zh-CN" altLang="en-US" sz="1800">
                <a:sym typeface="+mn-ea"/>
              </a:rPr>
              <a:t>文献</a:t>
            </a:r>
            <a:r>
              <a:rPr lang="en-US" altLang="zh-CN" sz="1800">
                <a:sym typeface="+mn-ea"/>
              </a:rPr>
              <a:t>[11]2.3</a:t>
            </a:r>
            <a:r>
              <a:rPr lang="zh-CN" altLang="en-US" sz="1800">
                <a:sym typeface="+mn-ea"/>
              </a:rPr>
              <a:t>节</a:t>
            </a:r>
            <a:r>
              <a:rPr lang="en-US" altLang="zh-CN" sz="2000">
                <a:sym typeface="+mn-ea"/>
              </a:rPr>
              <a:t>)</a:t>
            </a:r>
            <a:r>
              <a:rPr lang="zh-CN" altLang="en-US" sz="2000"/>
              <a:t>；</a:t>
            </a:r>
            <a:endParaRPr lang="zh-CN" altLang="en-US" sz="2000"/>
          </a:p>
          <a:p>
            <a:pPr marL="342900" indent="-342900">
              <a:buFont typeface="Wingdings" panose="05000000000000000000" charset="0"/>
              <a:buChar char="Ø"/>
            </a:pPr>
            <a:r>
              <a:rPr lang="en-US" altLang="zh-CN" sz="2000"/>
              <a:t>alignfn/vn</a:t>
            </a:r>
            <a:r>
              <a:rPr lang="zh-CN" altLang="en-US" sz="2000"/>
              <a:t>：以比力</a:t>
            </a:r>
            <a:r>
              <a:rPr lang="en-US" altLang="zh-CN" sz="2000"/>
              <a:t>/</a:t>
            </a:r>
            <a:r>
              <a:rPr lang="zh-CN" altLang="en-US" sz="2000"/>
              <a:t>速度误差为观测量的</a:t>
            </a:r>
            <a:r>
              <a:rPr lang="en-US" altLang="zh-CN" sz="2000"/>
              <a:t>Kalman</a:t>
            </a:r>
            <a:r>
              <a:rPr lang="zh-CN" altLang="en-US" sz="2000"/>
              <a:t>滤波精对准</a:t>
            </a:r>
            <a:r>
              <a:rPr lang="en-US" altLang="zh-CN" sz="2000">
                <a:sym typeface="+mn-ea"/>
              </a:rPr>
              <a:t>(</a:t>
            </a:r>
            <a:r>
              <a:rPr lang="zh-CN" altLang="en-US" sz="1800">
                <a:sym typeface="+mn-ea"/>
              </a:rPr>
              <a:t>文献</a:t>
            </a:r>
            <a:r>
              <a:rPr lang="en-US" altLang="zh-CN" sz="1800">
                <a:sym typeface="+mn-ea"/>
              </a:rPr>
              <a:t>[1]7.2</a:t>
            </a:r>
            <a:r>
              <a:rPr lang="zh-CN" altLang="en-US" sz="1800">
                <a:sym typeface="+mn-ea"/>
              </a:rPr>
              <a:t>节</a:t>
            </a:r>
            <a:r>
              <a:rPr lang="en-US" altLang="zh-CN" sz="2000">
                <a:sym typeface="+mn-ea"/>
              </a:rPr>
              <a:t>)</a:t>
            </a:r>
            <a:r>
              <a:rPr lang="zh-CN" altLang="en-US" sz="2000"/>
              <a:t>；</a:t>
            </a:r>
            <a:endParaRPr lang="zh-CN" altLang="en-US" sz="2000"/>
          </a:p>
          <a:p>
            <a:pPr marL="342900" indent="-342900">
              <a:buFont typeface="Wingdings" panose="05000000000000000000" charset="0"/>
              <a:buChar char="Ø"/>
            </a:pPr>
            <a:r>
              <a:rPr lang="en-US" altLang="zh-CN" sz="2000"/>
              <a:t>aligni0vn</a:t>
            </a:r>
            <a:r>
              <a:rPr lang="zh-CN" altLang="en-US" sz="2000"/>
              <a:t>：基于数据复用</a:t>
            </a:r>
            <a:r>
              <a:rPr lang="zh-CN" altLang="en-US" sz="2000"/>
              <a:t>技术，惯性系粗</a:t>
            </a:r>
            <a:r>
              <a:rPr lang="en-US" altLang="zh-CN" sz="2000"/>
              <a:t>+</a:t>
            </a:r>
            <a:r>
              <a:rPr lang="zh-CN" altLang="en-US" sz="2000"/>
              <a:t>速度量测</a:t>
            </a:r>
            <a:r>
              <a:rPr lang="en-US" altLang="zh-CN" sz="2000"/>
              <a:t>Kalman</a:t>
            </a:r>
            <a:r>
              <a:rPr lang="zh-CN" altLang="en-US" sz="2000"/>
              <a:t>滤波</a:t>
            </a:r>
            <a:r>
              <a:rPr lang="zh-CN" altLang="en-US" sz="2000"/>
              <a:t>精对准；</a:t>
            </a:r>
            <a:endParaRPr lang="zh-CN" altLang="en-US" sz="2000"/>
          </a:p>
        </p:txBody>
      </p:sp>
      <p:pic>
        <p:nvPicPr>
          <p:cNvPr id="2" name="图片 1"/>
          <p:cNvPicPr>
            <a:picLocks noChangeAspect="1"/>
          </p:cNvPicPr>
          <p:nvPr/>
        </p:nvPicPr>
        <p:blipFill>
          <a:blip r:embed="rId1"/>
          <a:stretch>
            <a:fillRect/>
          </a:stretch>
        </p:blipFill>
        <p:spPr>
          <a:xfrm>
            <a:off x="4957445" y="3166110"/>
            <a:ext cx="3988435" cy="3003550"/>
          </a:xfrm>
          <a:prstGeom prst="rect">
            <a:avLst/>
          </a:prstGeom>
          <a:ln>
            <a:solidFill>
              <a:srgbClr val="FF0000"/>
            </a:solidFill>
          </a:ln>
        </p:spPr>
      </p:pic>
      <p:sp>
        <p:nvSpPr>
          <p:cNvPr id="3" name="文本框 2"/>
          <p:cNvSpPr txBox="1"/>
          <p:nvPr/>
        </p:nvSpPr>
        <p:spPr>
          <a:xfrm>
            <a:off x="381000" y="3048000"/>
            <a:ext cx="4545330" cy="3630930"/>
          </a:xfrm>
          <a:prstGeom prst="rect">
            <a:avLst/>
          </a:prstGeom>
          <a:noFill/>
        </p:spPr>
        <p:txBody>
          <a:bodyPr wrap="square" rtlCol="0" anchor="t">
            <a:spAutoFit/>
          </a:bodyPr>
          <a:p>
            <a:pPr marL="342900" indent="-342900"/>
            <a:r>
              <a:rPr lang="en-US" altLang="zh-CN" sz="1800">
                <a:sym typeface="+mn-ea"/>
              </a:rPr>
              <a:t>test_align_ekf</a:t>
            </a:r>
            <a:r>
              <a:rPr lang="zh-CN" altLang="en-US" sz="1800">
                <a:sym typeface="+mn-ea"/>
              </a:rPr>
              <a:t>：大方位失准角</a:t>
            </a:r>
            <a:r>
              <a:rPr lang="en-US" altLang="zh-CN" sz="1800">
                <a:sym typeface="+mn-ea"/>
              </a:rPr>
              <a:t>EKF</a:t>
            </a:r>
            <a:r>
              <a:rPr lang="zh-CN" altLang="en-US" sz="1800">
                <a:sym typeface="+mn-ea"/>
              </a:rPr>
              <a:t>滤波初始对准仿真；</a:t>
            </a:r>
            <a:endParaRPr lang="zh-CN" altLang="en-US" sz="1800"/>
          </a:p>
          <a:p>
            <a:r>
              <a:rPr lang="zh-CN" altLang="en-US" sz="1800">
                <a:sym typeface="+mn-ea"/>
              </a:rPr>
              <a:t>test_align_ukf：</a:t>
            </a:r>
            <a:r>
              <a:rPr lang="zh-CN" altLang="en-US" sz="1800">
                <a:sym typeface="+mn-ea"/>
              </a:rPr>
              <a:t>大失准角</a:t>
            </a:r>
            <a:r>
              <a:rPr lang="en-US" altLang="zh-CN" sz="1800">
                <a:sym typeface="+mn-ea"/>
              </a:rPr>
              <a:t>EKF</a:t>
            </a:r>
            <a:r>
              <a:rPr lang="zh-CN" altLang="en-US" sz="1800">
                <a:sym typeface="+mn-ea"/>
              </a:rPr>
              <a:t>滤波初始对准</a:t>
            </a:r>
            <a:r>
              <a:rPr lang="en-US" altLang="zh-CN" sz="1800">
                <a:sym typeface="+mn-ea"/>
              </a:rPr>
              <a:t>(</a:t>
            </a:r>
            <a:r>
              <a:rPr lang="zh-CN" altLang="en-US" sz="1800">
                <a:sym typeface="+mn-ea"/>
              </a:rPr>
              <a:t>文献</a:t>
            </a:r>
            <a:r>
              <a:rPr lang="en-US" altLang="zh-CN" sz="1800">
                <a:sym typeface="+mn-ea"/>
              </a:rPr>
              <a:t>[11]</a:t>
            </a:r>
            <a:r>
              <a:rPr lang="en-US" sz="1800">
                <a:sym typeface="+mn-ea"/>
              </a:rPr>
              <a:t>4</a:t>
            </a:r>
            <a:r>
              <a:rPr lang="zh-CN" altLang="en-US" sz="1800">
                <a:sym typeface="+mn-ea"/>
              </a:rPr>
              <a:t>章</a:t>
            </a:r>
            <a:r>
              <a:rPr lang="en-US" altLang="zh-CN" sz="1800">
                <a:sym typeface="+mn-ea"/>
              </a:rPr>
              <a:t>)</a:t>
            </a:r>
            <a:r>
              <a:rPr lang="zh-CN" altLang="en-US" sz="1800">
                <a:sym typeface="+mn-ea"/>
              </a:rPr>
              <a:t>；</a:t>
            </a:r>
            <a:endParaRPr lang="zh-CN" altLang="en-US" sz="1800">
              <a:sym typeface="+mn-ea"/>
            </a:endParaRPr>
          </a:p>
          <a:p>
            <a:r>
              <a:rPr lang="zh-CN" altLang="en-US" sz="1800">
                <a:sym typeface="+mn-ea"/>
              </a:rPr>
              <a:t>test_align_two_position：双位置对准；</a:t>
            </a:r>
            <a:endParaRPr lang="zh-CN" altLang="en-US" sz="1800"/>
          </a:p>
          <a:p>
            <a:r>
              <a:rPr lang="zh-CN" altLang="en-US" sz="1800">
                <a:sym typeface="+mn-ea"/>
              </a:rPr>
              <a:t>test_align_rotation：单轴旋转对准；</a:t>
            </a:r>
            <a:endParaRPr lang="zh-CN" altLang="en-US" sz="1800"/>
          </a:p>
          <a:p>
            <a:r>
              <a:rPr lang="zh-CN" altLang="en-US" sz="1800">
                <a:sym typeface="+mn-ea"/>
              </a:rPr>
              <a:t>test_align_transfer：速度</a:t>
            </a:r>
            <a:r>
              <a:rPr lang="en-US" altLang="zh-CN" sz="1800">
                <a:sym typeface="+mn-ea"/>
              </a:rPr>
              <a:t>+</a:t>
            </a:r>
            <a:r>
              <a:rPr lang="zh-CN" altLang="en-US" sz="1800">
                <a:sym typeface="+mn-ea"/>
              </a:rPr>
              <a:t>姿态匹配传递对准；</a:t>
            </a:r>
            <a:endParaRPr lang="zh-CN" altLang="en-US" sz="1800"/>
          </a:p>
          <a:p>
            <a:r>
              <a:rPr lang="zh-CN" altLang="en-US" sz="1800">
                <a:sym typeface="+mn-ea"/>
              </a:rPr>
              <a:t>test_align_methods_compare</a:t>
            </a:r>
            <a:r>
              <a:rPr lang="en-US" altLang="zh-CN" sz="1800">
                <a:sym typeface="+mn-ea"/>
              </a:rPr>
              <a:t>/lgimu</a:t>
            </a:r>
            <a:r>
              <a:rPr lang="zh-CN" altLang="en-US" sz="1800">
                <a:sym typeface="+mn-ea"/>
              </a:rPr>
              <a:t>几种对准方法比较仿真</a:t>
            </a:r>
            <a:r>
              <a:rPr lang="en-US" altLang="zh-CN" sz="1800">
                <a:sym typeface="+mn-ea"/>
              </a:rPr>
              <a:t>/</a:t>
            </a:r>
            <a:r>
              <a:rPr lang="zh-CN" altLang="en-US" sz="1800">
                <a:sym typeface="+mn-ea"/>
              </a:rPr>
              <a:t>实测</a:t>
            </a:r>
            <a:r>
              <a:rPr lang="zh-CN" altLang="en-US" sz="1800">
                <a:sym typeface="+mn-ea"/>
              </a:rPr>
              <a:t>数据。</a:t>
            </a:r>
            <a:endParaRPr lang="zh-CN" altLang="en-US" sz="1800">
              <a:sym typeface="+mn-ea"/>
            </a:endParaRPr>
          </a:p>
          <a:p>
            <a:r>
              <a:rPr lang="zh-CN" altLang="en-US" sz="1800">
                <a:sym typeface="+mn-ea"/>
              </a:rPr>
              <a:t>更多见：</a:t>
            </a:r>
            <a:r>
              <a:rPr lang="en-US" altLang="zh-CN" sz="1800">
                <a:sym typeface="+mn-ea"/>
              </a:rPr>
              <a:t>“</a:t>
            </a:r>
            <a:r>
              <a:rPr lang="zh-CN" altLang="en-US" sz="1800">
                <a:sym typeface="+mn-ea"/>
              </a:rPr>
              <a:t>卡尔曼滤波与组合导航原理</a:t>
            </a:r>
            <a:r>
              <a:rPr lang="en-US" altLang="zh-CN" sz="1800">
                <a:sym typeface="+mn-ea"/>
              </a:rPr>
              <a:t>”</a:t>
            </a:r>
            <a:r>
              <a:rPr lang="zh-CN" altLang="en-US" sz="1800">
                <a:sym typeface="+mn-ea"/>
              </a:rPr>
              <a:t>课程</a:t>
            </a:r>
            <a:r>
              <a:rPr lang="en-US" altLang="zh-CN" sz="1800">
                <a:sym typeface="+mn-ea"/>
              </a:rPr>
              <a:t>ppt</a:t>
            </a:r>
            <a:r>
              <a:rPr lang="zh-CN" altLang="en-US" sz="1800">
                <a:sym typeface="+mn-ea"/>
              </a:rPr>
              <a:t>中讨论，或者：</a:t>
            </a:r>
            <a:r>
              <a:rPr lang="en-US" altLang="zh-CN" sz="1400">
                <a:sym typeface="+mn-ea"/>
              </a:rPr>
              <a:t>http://blog.sina.com.cn/s/blog_40edfdc90101l0kk.html</a:t>
            </a:r>
            <a:endParaRPr lang="en-US" altLang="zh-CN" sz="1400">
              <a:sym typeface="+mn-ea"/>
            </a:endParaRPr>
          </a:p>
        </p:txBody>
      </p:sp>
      <p:cxnSp>
        <p:nvCxnSpPr>
          <p:cNvPr id="7" name="曲线连接符 6"/>
          <p:cNvCxnSpPr/>
          <p:nvPr/>
        </p:nvCxnSpPr>
        <p:spPr>
          <a:xfrm flipV="1">
            <a:off x="3581400" y="4800600"/>
            <a:ext cx="1458595" cy="1193165"/>
          </a:xfrm>
          <a:prstGeom prst="curvedConnector3">
            <a:avLst>
              <a:gd name="adj1" fmla="val 50022"/>
            </a:avLst>
          </a:prstGeom>
          <a:solidFill>
            <a:schemeClr val="accent1"/>
          </a:solidFill>
          <a:ln w="9525" cap="flat" cmpd="sng" algn="ctr">
            <a:solidFill>
              <a:srgbClr val="FF0000"/>
            </a:solidFill>
            <a:prstDash val="solid"/>
            <a:round/>
            <a:headEnd type="none" w="med" len="med"/>
            <a:tailEnd type="arrow" w="med" len="med"/>
          </a:ln>
        </p:spPr>
      </p:cxnSp>
    </p:spTree>
    <p:custDataLst>
      <p:tags r:id="rId2"/>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12. </a:t>
            </a:r>
            <a:r>
              <a:rPr lang="zh-CN" altLang="en-US" sz="2800" b="1" dirty="0"/>
              <a:t>初始对准</a:t>
            </a:r>
            <a:r>
              <a:rPr lang="zh-CN" altLang="en-US" sz="2800" b="1" dirty="0"/>
              <a:t>方法</a:t>
            </a:r>
            <a:endParaRPr lang="zh-CN" altLang="en-US" sz="2800" b="1" dirty="0"/>
          </a:p>
        </p:txBody>
      </p:sp>
      <p:sp>
        <p:nvSpPr>
          <p:cNvPr id="4" name="文本框 3"/>
          <p:cNvSpPr txBox="1"/>
          <p:nvPr/>
        </p:nvSpPr>
        <p:spPr>
          <a:xfrm>
            <a:off x="379730" y="1142365"/>
            <a:ext cx="8166735" cy="398780"/>
          </a:xfrm>
          <a:prstGeom prst="rect">
            <a:avLst/>
          </a:prstGeom>
          <a:noFill/>
        </p:spPr>
        <p:txBody>
          <a:bodyPr wrap="square" rtlCol="0" anchor="t">
            <a:spAutoFit/>
          </a:bodyPr>
          <a:p>
            <a:r>
              <a:rPr lang="zh-CN" altLang="en-US" sz="2000">
                <a:sym typeface="+mn-ea"/>
              </a:rPr>
              <a:t>惯性系粗对准</a:t>
            </a:r>
            <a:r>
              <a:rPr lang="en-US" altLang="zh-CN" sz="2000">
                <a:sym typeface="+mn-ea"/>
              </a:rPr>
              <a:t>+</a:t>
            </a:r>
            <a:r>
              <a:rPr lang="zh-CN" altLang="en-US" sz="2000">
                <a:sym typeface="+mn-ea"/>
              </a:rPr>
              <a:t>数据存储</a:t>
            </a:r>
            <a:r>
              <a:rPr lang="en-US" altLang="zh-CN" sz="2000">
                <a:sym typeface="+mn-ea"/>
              </a:rPr>
              <a:t>+Kalman</a:t>
            </a:r>
            <a:r>
              <a:rPr lang="zh-CN" altLang="en-US" sz="2000">
                <a:sym typeface="+mn-ea"/>
              </a:rPr>
              <a:t>滤波精对准例子</a:t>
            </a:r>
            <a:r>
              <a:rPr lang="en-US" altLang="zh-CN" sz="2000">
                <a:sym typeface="+mn-ea"/>
              </a:rPr>
              <a:t>(</a:t>
            </a:r>
            <a:r>
              <a:rPr lang="zh-CN" altLang="en-US" sz="2000">
                <a:sym typeface="+mn-ea"/>
              </a:rPr>
              <a:t>参见</a:t>
            </a:r>
            <a:r>
              <a:rPr lang="en-US" altLang="zh-CN" sz="2000">
                <a:sym typeface="+mn-ea"/>
              </a:rPr>
              <a:t>aligni0vn</a:t>
            </a:r>
            <a:r>
              <a:rPr lang="zh-CN" altLang="en-US" sz="2000">
                <a:sym typeface="+mn-ea"/>
              </a:rPr>
              <a:t>函数</a:t>
            </a:r>
            <a:r>
              <a:rPr lang="en-US" altLang="zh-CN" sz="2000">
                <a:sym typeface="+mn-ea"/>
              </a:rPr>
              <a:t>)</a:t>
            </a:r>
            <a:endParaRPr lang="en-US" altLang="zh-CN" sz="2000">
              <a:sym typeface="+mn-ea"/>
            </a:endParaRPr>
          </a:p>
        </p:txBody>
      </p:sp>
      <p:sp>
        <p:nvSpPr>
          <p:cNvPr id="6" name="文本框 5"/>
          <p:cNvSpPr txBox="1"/>
          <p:nvPr/>
        </p:nvSpPr>
        <p:spPr>
          <a:xfrm>
            <a:off x="3428365" y="6019800"/>
            <a:ext cx="3355975" cy="398780"/>
          </a:xfrm>
          <a:prstGeom prst="rect">
            <a:avLst/>
          </a:prstGeom>
          <a:noFill/>
        </p:spPr>
        <p:txBody>
          <a:bodyPr wrap="square" rtlCol="0" anchor="t">
            <a:spAutoFit/>
          </a:bodyPr>
          <a:p>
            <a:r>
              <a:rPr lang="zh-CN" altLang="en-US" sz="2000">
                <a:sym typeface="+mn-ea"/>
              </a:rPr>
              <a:t>姿态</a:t>
            </a:r>
            <a:r>
              <a:rPr lang="en-US" altLang="zh-CN" sz="2000">
                <a:sym typeface="+mn-ea"/>
              </a:rPr>
              <a:t>/</a:t>
            </a:r>
            <a:r>
              <a:rPr lang="zh-CN" altLang="en-US" sz="2000">
                <a:sym typeface="+mn-ea"/>
              </a:rPr>
              <a:t>方位角收敛</a:t>
            </a:r>
            <a:r>
              <a:rPr lang="zh-CN" altLang="en-US" sz="2000">
                <a:sym typeface="+mn-ea"/>
              </a:rPr>
              <a:t>过程</a:t>
            </a:r>
            <a:endParaRPr lang="zh-CN" altLang="en-US" sz="2000">
              <a:sym typeface="+mn-ea"/>
            </a:endParaRPr>
          </a:p>
        </p:txBody>
      </p:sp>
      <p:pic>
        <p:nvPicPr>
          <p:cNvPr id="2" name="图片 1"/>
          <p:cNvPicPr>
            <a:picLocks noChangeAspect="1"/>
          </p:cNvPicPr>
          <p:nvPr/>
        </p:nvPicPr>
        <p:blipFill>
          <a:blip r:embed="rId1"/>
          <a:stretch>
            <a:fillRect/>
          </a:stretch>
        </p:blipFill>
        <p:spPr>
          <a:xfrm>
            <a:off x="381000" y="1523365"/>
            <a:ext cx="8364855" cy="4393565"/>
          </a:xfrm>
          <a:prstGeom prst="rect">
            <a:avLst/>
          </a:prstGeom>
        </p:spPr>
      </p:pic>
    </p:spTree>
    <p:custDataLst>
      <p:tags r:id="rId2"/>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12. </a:t>
            </a:r>
            <a:r>
              <a:rPr lang="zh-CN" altLang="en-US" sz="2800" b="1" dirty="0"/>
              <a:t>初始对准</a:t>
            </a:r>
            <a:r>
              <a:rPr lang="zh-CN" altLang="en-US" sz="2800" b="1" dirty="0"/>
              <a:t>方法</a:t>
            </a:r>
            <a:endParaRPr lang="zh-CN" altLang="en-US" sz="2800" b="1" dirty="0"/>
          </a:p>
        </p:txBody>
      </p:sp>
      <p:sp>
        <p:nvSpPr>
          <p:cNvPr id="4" name="文本框 3"/>
          <p:cNvSpPr txBox="1"/>
          <p:nvPr/>
        </p:nvSpPr>
        <p:spPr>
          <a:xfrm>
            <a:off x="379730" y="1066800"/>
            <a:ext cx="8684895" cy="706755"/>
          </a:xfrm>
          <a:prstGeom prst="rect">
            <a:avLst/>
          </a:prstGeom>
          <a:noFill/>
        </p:spPr>
        <p:txBody>
          <a:bodyPr wrap="square" rtlCol="0" anchor="t">
            <a:spAutoFit/>
          </a:bodyPr>
          <a:p>
            <a:r>
              <a:rPr lang="zh-CN" altLang="en-US" sz="2000">
                <a:sym typeface="+mn-ea"/>
              </a:rPr>
              <a:t>大方位失准角</a:t>
            </a:r>
            <a:r>
              <a:rPr lang="zh-CN" altLang="en-US" sz="2000"/>
              <a:t>线性</a:t>
            </a:r>
            <a:r>
              <a:rPr lang="en-US" altLang="zh-CN" sz="2000"/>
              <a:t>Kalman</a:t>
            </a:r>
            <a:r>
              <a:rPr lang="zh-CN" altLang="en-US" sz="2000"/>
              <a:t>滤波与</a:t>
            </a:r>
            <a:r>
              <a:rPr lang="en-US" altLang="zh-CN" sz="2000"/>
              <a:t>EKF</a:t>
            </a:r>
            <a:r>
              <a:rPr lang="zh-CN" altLang="en-US" sz="2000"/>
              <a:t>滤波初始对准比较</a:t>
            </a:r>
            <a:r>
              <a:rPr lang="en-US" altLang="zh-CN" sz="2000"/>
              <a:t>(5</a:t>
            </a:r>
            <a:r>
              <a:rPr lang="zh-CN" altLang="en-US" sz="2000"/>
              <a:t>状态、输出校正，</a:t>
            </a:r>
            <a:r>
              <a:rPr lang="en-US" altLang="zh-CN" sz="1800">
                <a:sym typeface="+mn-ea"/>
              </a:rPr>
              <a:t>demos\</a:t>
            </a:r>
            <a:r>
              <a:rPr lang="zh-CN" altLang="en-US" sz="1800">
                <a:sym typeface="+mn-ea"/>
              </a:rPr>
              <a:t>test_align_</a:t>
            </a:r>
            <a:r>
              <a:rPr lang="en-US" altLang="zh-CN" sz="1800">
                <a:sym typeface="+mn-ea"/>
              </a:rPr>
              <a:t>e</a:t>
            </a:r>
            <a:r>
              <a:rPr lang="zh-CN" altLang="en-US" sz="1800">
                <a:sym typeface="+mn-ea"/>
              </a:rPr>
              <a:t>kf</a:t>
            </a:r>
            <a:r>
              <a:rPr lang="en-US" altLang="zh-CN" sz="1800">
                <a:sym typeface="+mn-ea"/>
              </a:rPr>
              <a:t>.m</a:t>
            </a:r>
            <a:r>
              <a:rPr lang="en-US" altLang="zh-CN" sz="2000"/>
              <a:t>)</a:t>
            </a:r>
            <a:endParaRPr lang="en-US" altLang="zh-CN" sz="2000"/>
          </a:p>
        </p:txBody>
      </p:sp>
      <p:pic>
        <p:nvPicPr>
          <p:cNvPr id="5" name="图片 4"/>
          <p:cNvPicPr>
            <a:picLocks noChangeAspect="1"/>
          </p:cNvPicPr>
          <p:nvPr/>
        </p:nvPicPr>
        <p:blipFill>
          <a:blip r:embed="rId1"/>
          <a:stretch>
            <a:fillRect/>
          </a:stretch>
        </p:blipFill>
        <p:spPr>
          <a:xfrm>
            <a:off x="407670" y="1826260"/>
            <a:ext cx="8328025" cy="4218940"/>
          </a:xfrm>
          <a:prstGeom prst="rect">
            <a:avLst/>
          </a:prstGeom>
        </p:spPr>
      </p:pic>
      <p:sp>
        <p:nvSpPr>
          <p:cNvPr id="6" name="文本框 5"/>
          <p:cNvSpPr txBox="1"/>
          <p:nvPr/>
        </p:nvSpPr>
        <p:spPr>
          <a:xfrm>
            <a:off x="3651250" y="6097905"/>
            <a:ext cx="2486025" cy="398780"/>
          </a:xfrm>
          <a:prstGeom prst="rect">
            <a:avLst/>
          </a:prstGeom>
          <a:noFill/>
        </p:spPr>
        <p:txBody>
          <a:bodyPr wrap="square" rtlCol="0" anchor="t">
            <a:spAutoFit/>
          </a:bodyPr>
          <a:p>
            <a:r>
              <a:rPr lang="zh-CN" altLang="en-US" sz="2000">
                <a:sym typeface="+mn-ea"/>
              </a:rPr>
              <a:t>状态估计误差</a:t>
            </a:r>
            <a:r>
              <a:rPr lang="zh-CN" altLang="en-US" sz="2000">
                <a:sym typeface="+mn-ea"/>
              </a:rPr>
              <a:t>比较</a:t>
            </a:r>
            <a:endParaRPr lang="zh-CN" altLang="en-US" sz="2000">
              <a:sym typeface="+mn-ea"/>
            </a:endParaRPr>
          </a:p>
        </p:txBody>
      </p:sp>
    </p:spTree>
    <p:custDataLst>
      <p:tags r:id="rId2"/>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12. </a:t>
            </a:r>
            <a:r>
              <a:rPr lang="zh-CN" altLang="en-US" sz="2800" b="1" dirty="0"/>
              <a:t>初始对准</a:t>
            </a:r>
            <a:r>
              <a:rPr lang="zh-CN" altLang="en-US" sz="2800" b="1" dirty="0"/>
              <a:t>方法</a:t>
            </a:r>
            <a:endParaRPr lang="zh-CN" altLang="en-US" sz="2800" b="1" dirty="0"/>
          </a:p>
        </p:txBody>
      </p:sp>
      <p:sp>
        <p:nvSpPr>
          <p:cNvPr id="4" name="文本框 3"/>
          <p:cNvSpPr txBox="1"/>
          <p:nvPr/>
        </p:nvSpPr>
        <p:spPr>
          <a:xfrm>
            <a:off x="344805" y="1141730"/>
            <a:ext cx="8416925" cy="706755"/>
          </a:xfrm>
          <a:prstGeom prst="rect">
            <a:avLst/>
          </a:prstGeom>
          <a:noFill/>
        </p:spPr>
        <p:txBody>
          <a:bodyPr wrap="square" rtlCol="0" anchor="t">
            <a:spAutoFit/>
          </a:bodyPr>
          <a:p>
            <a:r>
              <a:rPr lang="zh-CN" altLang="en-US" sz="2000"/>
              <a:t>大失准角</a:t>
            </a:r>
            <a:r>
              <a:rPr lang="en-US" altLang="zh-CN" sz="2000"/>
              <a:t>UKF</a:t>
            </a:r>
            <a:r>
              <a:rPr lang="zh-CN" altLang="en-US" sz="2000"/>
              <a:t>滤波初始对准</a:t>
            </a:r>
            <a:r>
              <a:rPr lang="en-US" altLang="zh-CN" sz="2000"/>
              <a:t>(6</a:t>
            </a:r>
            <a:r>
              <a:rPr lang="zh-CN" altLang="en-US" sz="2000"/>
              <a:t>状态、输出校正，文献</a:t>
            </a:r>
            <a:r>
              <a:rPr lang="en-US" altLang="zh-CN" sz="2000"/>
              <a:t>[13]</a:t>
            </a:r>
            <a:r>
              <a:rPr lang="zh-CN" altLang="en-US" sz="2000"/>
              <a:t>，</a:t>
            </a:r>
            <a:r>
              <a:rPr lang="en-US" altLang="zh-CN" sz="1800">
                <a:sym typeface="+mn-ea"/>
              </a:rPr>
              <a:t>demos\</a:t>
            </a:r>
            <a:r>
              <a:rPr lang="zh-CN" altLang="en-US" sz="1800">
                <a:sym typeface="+mn-ea"/>
              </a:rPr>
              <a:t>test_align_ukf</a:t>
            </a:r>
            <a:r>
              <a:rPr lang="en-US" altLang="zh-CN" sz="1800">
                <a:sym typeface="+mn-ea"/>
              </a:rPr>
              <a:t>.m</a:t>
            </a:r>
            <a:r>
              <a:rPr lang="zh-CN" altLang="en-US" sz="1800">
                <a:sym typeface="+mn-ea"/>
              </a:rPr>
              <a:t>，只为显摆没有任何实用价值</a:t>
            </a:r>
            <a:r>
              <a:rPr lang="en-US" altLang="zh-CN" sz="2000"/>
              <a:t>)</a:t>
            </a:r>
            <a:endParaRPr lang="en-US" altLang="zh-CN" sz="2000"/>
          </a:p>
        </p:txBody>
      </p:sp>
      <p:sp>
        <p:nvSpPr>
          <p:cNvPr id="6" name="文本框 5"/>
          <p:cNvSpPr txBox="1"/>
          <p:nvPr/>
        </p:nvSpPr>
        <p:spPr>
          <a:xfrm>
            <a:off x="3277235" y="5746750"/>
            <a:ext cx="3117850" cy="398780"/>
          </a:xfrm>
          <a:prstGeom prst="rect">
            <a:avLst/>
          </a:prstGeom>
          <a:noFill/>
        </p:spPr>
        <p:txBody>
          <a:bodyPr wrap="square" rtlCol="0" anchor="t">
            <a:spAutoFit/>
          </a:bodyPr>
          <a:p>
            <a:r>
              <a:rPr lang="zh-CN" altLang="en-US" sz="2000">
                <a:sym typeface="+mn-ea"/>
              </a:rPr>
              <a:t>状态估计及其</a:t>
            </a:r>
            <a:r>
              <a:rPr lang="zh-CN" altLang="en-US" sz="2000">
                <a:sym typeface="+mn-ea"/>
              </a:rPr>
              <a:t>均方误差</a:t>
            </a:r>
            <a:endParaRPr lang="zh-CN" altLang="en-US" sz="2000">
              <a:sym typeface="+mn-ea"/>
            </a:endParaRPr>
          </a:p>
        </p:txBody>
      </p:sp>
      <p:pic>
        <p:nvPicPr>
          <p:cNvPr id="7" name="图片 6"/>
          <p:cNvPicPr>
            <a:picLocks noChangeAspect="1"/>
          </p:cNvPicPr>
          <p:nvPr/>
        </p:nvPicPr>
        <p:blipFill>
          <a:blip r:embed="rId1"/>
          <a:stretch>
            <a:fillRect/>
          </a:stretch>
        </p:blipFill>
        <p:spPr>
          <a:xfrm>
            <a:off x="381000" y="1887855"/>
            <a:ext cx="8345170" cy="4263390"/>
          </a:xfrm>
          <a:prstGeom prst="rect">
            <a:avLst/>
          </a:prstGeom>
        </p:spPr>
      </p:pic>
      <p:sp>
        <p:nvSpPr>
          <p:cNvPr id="8" name="文本框 7"/>
          <p:cNvSpPr txBox="1"/>
          <p:nvPr/>
        </p:nvSpPr>
        <p:spPr>
          <a:xfrm>
            <a:off x="3276600" y="6169025"/>
            <a:ext cx="3117850" cy="398780"/>
          </a:xfrm>
          <a:prstGeom prst="rect">
            <a:avLst/>
          </a:prstGeom>
          <a:noFill/>
        </p:spPr>
        <p:txBody>
          <a:bodyPr wrap="square" rtlCol="0" anchor="t">
            <a:spAutoFit/>
          </a:bodyPr>
          <a:p>
            <a:r>
              <a:rPr lang="zh-CN" altLang="en-US" sz="2000">
                <a:sym typeface="+mn-ea"/>
              </a:rPr>
              <a:t>状态估计及其</a:t>
            </a:r>
            <a:r>
              <a:rPr lang="zh-CN" altLang="en-US" sz="2000">
                <a:sym typeface="+mn-ea"/>
              </a:rPr>
              <a:t>均方误差</a:t>
            </a:r>
            <a:endParaRPr lang="zh-CN" altLang="en-US" sz="2000">
              <a:sym typeface="+mn-ea"/>
            </a:endParaRPr>
          </a:p>
        </p:txBody>
      </p:sp>
      <p:pic>
        <p:nvPicPr>
          <p:cNvPr id="5" name="图片 4"/>
          <p:cNvPicPr>
            <a:picLocks noChangeAspect="1"/>
          </p:cNvPicPr>
          <p:nvPr/>
        </p:nvPicPr>
        <p:blipFill>
          <a:blip r:embed="rId2"/>
          <a:stretch>
            <a:fillRect/>
          </a:stretch>
        </p:blipFill>
        <p:spPr>
          <a:xfrm>
            <a:off x="228600" y="3352165"/>
            <a:ext cx="8709025" cy="274193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4165" y="1066800"/>
            <a:ext cx="8684895" cy="5015865"/>
          </a:xfrm>
          <a:prstGeom prst="rect">
            <a:avLst/>
          </a:prstGeom>
          <a:noFill/>
        </p:spPr>
        <p:txBody>
          <a:bodyPr wrap="square" rtlCol="0" anchor="t">
            <a:spAutoFit/>
          </a:bodyPr>
          <a:p>
            <a:r>
              <a:rPr lang="en-US" altLang="zh-CN" sz="2000"/>
              <a:t>    </a:t>
            </a:r>
            <a:r>
              <a:rPr lang="zh-CN" altLang="en-US" sz="2000"/>
              <a:t>用于</a:t>
            </a:r>
            <a:r>
              <a:rPr lang="en-US" altLang="zh-CN" sz="2000"/>
              <a:t>Kalman</a:t>
            </a:r>
            <a:r>
              <a:rPr lang="zh-CN" altLang="en-US" sz="2000"/>
              <a:t>滤波的函数有</a:t>
            </a:r>
            <a:r>
              <a:rPr lang="zh-CN" sz="2000"/>
              <a:t>：</a:t>
            </a:r>
            <a:endParaRPr lang="zh-CN" sz="2000"/>
          </a:p>
          <a:p>
            <a:pPr marL="342900" indent="-342900">
              <a:buFont typeface="Wingdings" panose="05000000000000000000" charset="0"/>
              <a:buChar char="Ø"/>
            </a:pPr>
            <a:r>
              <a:rPr lang="en-US" altLang="zh-CN" sz="2000"/>
              <a:t>psinstypedef(nnm)</a:t>
            </a:r>
            <a:r>
              <a:rPr lang="zh-CN" altLang="en-US" sz="2000"/>
              <a:t>：</a:t>
            </a:r>
            <a:r>
              <a:rPr lang="en-US" altLang="zh-CN" sz="2000"/>
              <a:t>KF</a:t>
            </a:r>
            <a:r>
              <a:rPr lang="zh-CN" altLang="en-US" sz="2000"/>
              <a:t>状态维数</a:t>
            </a:r>
            <a:r>
              <a:rPr lang="en-US" altLang="zh-CN" sz="2000"/>
              <a:t>nn/</a:t>
            </a:r>
            <a:r>
              <a:rPr lang="zh-CN" altLang="en-US" sz="2000"/>
              <a:t>量测维数</a:t>
            </a:r>
            <a:r>
              <a:rPr lang="en-US" altLang="zh-CN" sz="2000"/>
              <a:t>m</a:t>
            </a:r>
            <a:r>
              <a:rPr lang="zh-CN" altLang="en-US" sz="2000"/>
              <a:t>定义（一般</a:t>
            </a:r>
            <a:r>
              <a:rPr lang="zh-CN" altLang="en-US" sz="2000"/>
              <a:t>可直接用于</a:t>
            </a:r>
            <a:r>
              <a:rPr lang="en-US" altLang="zh-CN" sz="2000"/>
              <a:t>SINS/GNSS</a:t>
            </a:r>
            <a:r>
              <a:rPr lang="zh-CN" altLang="en-US" sz="2000"/>
              <a:t>组合），或用户自定义字符串，在</a:t>
            </a:r>
            <a:r>
              <a:rPr lang="en-US" altLang="zh-CN" sz="2000"/>
              <a:t>kfinit/kffk/kfhk/kfplot</a:t>
            </a:r>
            <a:r>
              <a:rPr lang="zh-CN" altLang="en-US" sz="2000"/>
              <a:t>等函数中作为类型区分标识；</a:t>
            </a:r>
            <a:endParaRPr lang="zh-CN" altLang="en-US" sz="2000"/>
          </a:p>
          <a:p>
            <a:pPr marL="342900" indent="-342900">
              <a:buFont typeface="Wingdings" panose="05000000000000000000" charset="0"/>
              <a:buChar char="Ø"/>
            </a:pPr>
            <a:r>
              <a:rPr lang="en-US" altLang="zh-CN" sz="2000"/>
              <a:t>kfinit</a:t>
            </a:r>
            <a:r>
              <a:rPr lang="zh-CN" altLang="en-US" sz="2000"/>
              <a:t>：滤波器主要参数初始化，</a:t>
            </a:r>
            <a:r>
              <a:rPr lang="zh-CN" altLang="en-US" sz="2000"/>
              <a:t>再用kfinit</a:t>
            </a:r>
            <a:r>
              <a:rPr lang="en-US" altLang="zh-CN" sz="2000"/>
              <a:t>0</a:t>
            </a:r>
            <a:r>
              <a:rPr lang="zh-CN" altLang="en-US" sz="2000"/>
              <a:t>更多的参数</a:t>
            </a:r>
            <a:r>
              <a:rPr lang="zh-CN" altLang="en-US" sz="2000"/>
              <a:t>初始化；</a:t>
            </a:r>
            <a:endParaRPr lang="zh-CN" altLang="en-US" sz="2000"/>
          </a:p>
          <a:p>
            <a:pPr marL="342900" indent="-342900">
              <a:buFont typeface="Wingdings" panose="05000000000000000000" charset="0"/>
              <a:buChar char="Ø"/>
            </a:pPr>
            <a:r>
              <a:rPr lang="zh-CN" altLang="en-US" sz="2000"/>
              <a:t>kfsetting：直接设置几种特定类型</a:t>
            </a:r>
            <a:r>
              <a:rPr lang="en-US" altLang="zh-CN" sz="2000"/>
              <a:t>IMU</a:t>
            </a:r>
            <a:r>
              <a:rPr lang="zh-CN" altLang="en-US" sz="2000"/>
              <a:t>的滤波器参数；</a:t>
            </a:r>
            <a:endParaRPr lang="zh-CN" altLang="en-US" sz="2000"/>
          </a:p>
          <a:p>
            <a:pPr marL="342900" indent="-342900">
              <a:buFont typeface="Wingdings" panose="05000000000000000000" charset="0"/>
              <a:buChar char="Ø"/>
            </a:pPr>
            <a:r>
              <a:rPr lang="en-US" altLang="zh-CN" sz="2000"/>
              <a:t>kffk/kfhk</a:t>
            </a:r>
            <a:r>
              <a:rPr lang="zh-CN" altLang="en-US" sz="2000"/>
              <a:t>：计算状态转移矩阵</a:t>
            </a:r>
            <a:r>
              <a:rPr lang="en-US" altLang="zh-CN" sz="2000"/>
              <a:t>/</a:t>
            </a:r>
            <a:r>
              <a:rPr lang="zh-CN" altLang="en-US" sz="2000"/>
              <a:t>量测矩阵，</a:t>
            </a:r>
            <a:r>
              <a:rPr lang="en-US" altLang="zh-CN" sz="2000"/>
              <a:t>etm</a:t>
            </a:r>
            <a:r>
              <a:rPr lang="zh-CN" altLang="en-US" sz="2000"/>
              <a:t>惯导误差传播函数</a:t>
            </a:r>
            <a:r>
              <a:rPr lang="en-US" altLang="zh-CN" sz="2000">
                <a:sym typeface="+mn-ea"/>
              </a:rPr>
              <a:t>(</a:t>
            </a:r>
            <a:r>
              <a:rPr lang="zh-CN" altLang="en-US" sz="2000">
                <a:sym typeface="+mn-ea"/>
              </a:rPr>
              <a:t>文献</a:t>
            </a:r>
            <a:r>
              <a:rPr lang="en-US" altLang="zh-CN" sz="2000">
                <a:sym typeface="+mn-ea"/>
              </a:rPr>
              <a:t>[1]4.2</a:t>
            </a:r>
            <a:r>
              <a:rPr lang="zh-CN" altLang="en-US" sz="2000">
                <a:sym typeface="+mn-ea"/>
              </a:rPr>
              <a:t>节</a:t>
            </a:r>
            <a:r>
              <a:rPr lang="en-US" altLang="zh-CN" sz="2000">
                <a:sym typeface="+mn-ea"/>
              </a:rPr>
              <a:t>)</a:t>
            </a:r>
            <a:r>
              <a:rPr lang="zh-CN" altLang="en-US" sz="2000"/>
              <a:t>；</a:t>
            </a:r>
            <a:endParaRPr lang="zh-CN" altLang="en-US" sz="2000"/>
          </a:p>
          <a:p>
            <a:pPr marL="342900" indent="-342900">
              <a:buFont typeface="Wingdings" panose="05000000000000000000" charset="0"/>
              <a:buChar char="Ø"/>
            </a:pPr>
            <a:r>
              <a:rPr lang="en-US" altLang="zh-CN" sz="2000"/>
              <a:t>kfupdate</a:t>
            </a:r>
            <a:r>
              <a:rPr lang="zh-CN" altLang="en-US" sz="2000"/>
              <a:t>：</a:t>
            </a:r>
            <a:r>
              <a:rPr lang="en-US" altLang="zh-CN" sz="2000"/>
              <a:t>KF</a:t>
            </a:r>
            <a:r>
              <a:rPr lang="zh-CN" altLang="en-US" sz="2000"/>
              <a:t>时间</a:t>
            </a:r>
            <a:r>
              <a:rPr lang="en-US" altLang="zh-CN" sz="2000"/>
              <a:t>/</a:t>
            </a:r>
            <a:r>
              <a:rPr lang="zh-CN" altLang="en-US" sz="2000"/>
              <a:t>量测更新，采用序贯量测自适应</a:t>
            </a:r>
            <a:r>
              <a:rPr lang="en-US" altLang="zh-CN" sz="2000"/>
              <a:t>/</a:t>
            </a:r>
            <a:r>
              <a:rPr lang="zh-CN" altLang="en-US" sz="2000"/>
              <a:t>方差限制方法</a:t>
            </a:r>
            <a:r>
              <a:rPr lang="en-US" altLang="zh-CN" sz="2000">
                <a:sym typeface="+mn-ea"/>
              </a:rPr>
              <a:t>(</a:t>
            </a:r>
            <a:r>
              <a:rPr lang="zh-CN" altLang="en-US" sz="2000">
                <a:sym typeface="+mn-ea"/>
              </a:rPr>
              <a:t>文献</a:t>
            </a:r>
            <a:r>
              <a:rPr lang="en-US" altLang="zh-CN" sz="2000">
                <a:sym typeface="+mn-ea"/>
              </a:rPr>
              <a:t>[1]6.6</a:t>
            </a:r>
            <a:r>
              <a:rPr lang="zh-CN" altLang="en-US" sz="2000">
                <a:sym typeface="+mn-ea"/>
              </a:rPr>
              <a:t>节、</a:t>
            </a:r>
            <a:r>
              <a:rPr lang="en-US" altLang="zh-CN" sz="2000">
                <a:sym typeface="+mn-ea"/>
              </a:rPr>
              <a:t>[12])</a:t>
            </a:r>
            <a:r>
              <a:rPr lang="zh-CN" altLang="en-US" sz="2000"/>
              <a:t>；</a:t>
            </a:r>
            <a:endParaRPr lang="zh-CN" altLang="en-US" sz="2000"/>
          </a:p>
          <a:p>
            <a:pPr marL="342900" indent="-342900">
              <a:buFont typeface="Wingdings" panose="05000000000000000000" charset="0"/>
              <a:buChar char="Ø"/>
            </a:pPr>
            <a:r>
              <a:rPr lang="en-US" altLang="zh-CN" sz="2000"/>
              <a:t>kffeedback</a:t>
            </a:r>
            <a:r>
              <a:rPr lang="zh-CN" altLang="en-US" sz="2000"/>
              <a:t>：滤波状态反馈，可用部分反馈方法</a:t>
            </a:r>
            <a:r>
              <a:rPr lang="en-US" altLang="zh-CN" sz="2000">
                <a:sym typeface="+mn-ea"/>
              </a:rPr>
              <a:t>(</a:t>
            </a:r>
            <a:r>
              <a:rPr lang="zh-CN" altLang="en-US" sz="2000">
                <a:sym typeface="+mn-ea"/>
              </a:rPr>
              <a:t>文献</a:t>
            </a:r>
            <a:r>
              <a:rPr lang="en-US" altLang="zh-CN" sz="2000">
                <a:sym typeface="+mn-ea"/>
              </a:rPr>
              <a:t>[4])</a:t>
            </a:r>
            <a:r>
              <a:rPr lang="zh-CN" altLang="en-US" sz="2000"/>
              <a:t>；</a:t>
            </a:r>
            <a:endParaRPr lang="zh-CN" altLang="en-US" sz="2000"/>
          </a:p>
          <a:p>
            <a:pPr marL="342900" indent="-342900">
              <a:buFont typeface="Wingdings" panose="05000000000000000000" charset="0"/>
              <a:buChar char="Ø"/>
            </a:pPr>
            <a:r>
              <a:rPr lang="zh-CN" altLang="en-US" sz="2000"/>
              <a:t>kfstat：滤波误差分配与可观测度</a:t>
            </a:r>
            <a:r>
              <a:rPr lang="zh-CN" altLang="en-US" sz="2000"/>
              <a:t>分析（协方差</a:t>
            </a:r>
            <a:r>
              <a:rPr lang="zh-CN" altLang="en-US" sz="2000"/>
              <a:t>分析）；</a:t>
            </a:r>
            <a:endParaRPr lang="zh-CN" altLang="en-US" sz="2000"/>
          </a:p>
          <a:p>
            <a:pPr marL="342900" indent="-342900">
              <a:buFont typeface="Wingdings" panose="05000000000000000000" charset="0"/>
              <a:buChar char="Ø"/>
            </a:pPr>
            <a:r>
              <a:rPr lang="en-US" altLang="zh-CN" sz="2000"/>
              <a:t>kfplot/xpplot/rvpplot</a:t>
            </a:r>
            <a:r>
              <a:rPr lang="zh-CN" altLang="en-US" sz="2000"/>
              <a:t>：滤波结果</a:t>
            </a:r>
            <a:r>
              <a:rPr lang="zh-CN" altLang="en-US" sz="2000"/>
              <a:t>绘图；</a:t>
            </a:r>
            <a:endParaRPr lang="zh-CN" altLang="en-US" sz="2000"/>
          </a:p>
          <a:p>
            <a:pPr marL="342900" indent="-342900">
              <a:buFont typeface="Wingdings" panose="05000000000000000000" charset="0"/>
              <a:buChar char="Ø"/>
            </a:pPr>
            <a:r>
              <a:rPr lang="en-US" altLang="zh-CN" sz="2000"/>
              <a:t>sinsgps</a:t>
            </a:r>
            <a:r>
              <a:rPr lang="zh-CN" altLang="en-US" sz="2000"/>
              <a:t>：典型的</a:t>
            </a:r>
            <a:r>
              <a:rPr lang="en-US" altLang="zh-CN" sz="2000"/>
              <a:t>193</a:t>
            </a:r>
            <a:r>
              <a:rPr lang="zh-CN" altLang="en-US" sz="2000"/>
              <a:t>或</a:t>
            </a:r>
            <a:r>
              <a:rPr lang="en-US" altLang="zh-CN" sz="2000"/>
              <a:t>196</a:t>
            </a:r>
            <a:r>
              <a:rPr lang="zh-CN" altLang="en-US" sz="2000"/>
              <a:t>维</a:t>
            </a:r>
            <a:r>
              <a:rPr lang="en-US" altLang="zh-CN" sz="2000"/>
              <a:t>SINS/GNSS</a:t>
            </a:r>
            <a:r>
              <a:rPr lang="zh-CN" altLang="en-US" sz="2000"/>
              <a:t>松组合</a:t>
            </a:r>
            <a:r>
              <a:rPr lang="zh-CN" altLang="en-US" sz="2000"/>
              <a:t>函数；</a:t>
            </a:r>
            <a:endParaRPr lang="zh-CN" altLang="en-US" sz="2000"/>
          </a:p>
          <a:p>
            <a:pPr marL="342900" indent="-342900">
              <a:buFont typeface="Wingdings" panose="05000000000000000000" charset="0"/>
              <a:buChar char="Ø"/>
            </a:pPr>
            <a:r>
              <a:rPr lang="zh-CN" altLang="en-US" sz="2000"/>
              <a:t>POSProcessing：</a:t>
            </a:r>
            <a:r>
              <a:rPr lang="en-US" altLang="zh-CN" sz="2000">
                <a:sym typeface="+mn-ea"/>
              </a:rPr>
              <a:t>343</a:t>
            </a:r>
            <a:r>
              <a:rPr lang="zh-CN" altLang="en-US" sz="2000">
                <a:sym typeface="+mn-ea"/>
              </a:rPr>
              <a:t>或</a:t>
            </a:r>
            <a:r>
              <a:rPr lang="en-US" altLang="zh-CN" sz="2000">
                <a:sym typeface="+mn-ea"/>
              </a:rPr>
              <a:t>346</a:t>
            </a:r>
            <a:r>
              <a:rPr lang="zh-CN" altLang="en-US" sz="2000">
                <a:sym typeface="+mn-ea"/>
              </a:rPr>
              <a:t>维</a:t>
            </a:r>
            <a:r>
              <a:rPr lang="en-US" altLang="zh-CN" sz="2000">
                <a:sym typeface="+mn-ea"/>
              </a:rPr>
              <a:t>SINS/GNSS</a:t>
            </a:r>
            <a:r>
              <a:rPr lang="zh-CN" altLang="en-US" sz="2000">
                <a:sym typeface="+mn-ea"/>
              </a:rPr>
              <a:t>双向滤波松组合函数，POSFusion对双向滤波结果做加权平均</a:t>
            </a:r>
            <a:r>
              <a:rPr lang="en-US" altLang="zh-CN" sz="2000">
                <a:sym typeface="+mn-ea"/>
              </a:rPr>
              <a:t>(</a:t>
            </a:r>
            <a:r>
              <a:rPr lang="zh-CN" altLang="en-US" sz="2000">
                <a:sym typeface="+mn-ea"/>
              </a:rPr>
              <a:t>文献</a:t>
            </a:r>
            <a:r>
              <a:rPr lang="en-US" altLang="zh-CN" sz="2000">
                <a:sym typeface="+mn-ea"/>
              </a:rPr>
              <a:t>[1]6.8</a:t>
            </a:r>
            <a:r>
              <a:rPr lang="zh-CN" altLang="en-US" sz="2000">
                <a:sym typeface="+mn-ea"/>
              </a:rPr>
              <a:t>节</a:t>
            </a:r>
            <a:r>
              <a:rPr lang="en-US" altLang="zh-CN" sz="2000">
                <a:sym typeface="+mn-ea"/>
              </a:rPr>
              <a:t>)</a:t>
            </a:r>
            <a:r>
              <a:rPr lang="zh-CN" altLang="en-US" sz="2000">
                <a:sym typeface="+mn-ea"/>
              </a:rPr>
              <a:t>，</a:t>
            </a:r>
            <a:r>
              <a:rPr lang="en-US" altLang="zh-CN" sz="2000">
                <a:sym typeface="+mn-ea"/>
              </a:rPr>
              <a:t>posplot</a:t>
            </a:r>
            <a:r>
              <a:rPr lang="zh-CN" altLang="en-US" sz="2000">
                <a:sym typeface="+mn-ea"/>
              </a:rPr>
              <a:t>作图。</a:t>
            </a:r>
            <a:endParaRPr lang="zh-CN" altLang="en-US" sz="2000">
              <a:sym typeface="+mn-ea"/>
            </a:endParaRPr>
          </a:p>
        </p:txBody>
      </p:sp>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81000" y="1066800"/>
            <a:ext cx="8684895" cy="398780"/>
          </a:xfrm>
          <a:prstGeom prst="rect">
            <a:avLst/>
          </a:prstGeom>
          <a:noFill/>
        </p:spPr>
        <p:txBody>
          <a:bodyPr wrap="square" rtlCol="0" anchor="t">
            <a:spAutoFit/>
          </a:bodyPr>
          <a:p>
            <a:r>
              <a:rPr lang="zh-CN" altLang="en-US" sz="2000">
                <a:sym typeface="+mn-ea"/>
              </a:rPr>
              <a:t>滤波器类型定义</a:t>
            </a:r>
            <a:r>
              <a:rPr lang="en-US" altLang="zh-CN" sz="2000">
                <a:sym typeface="+mn-ea"/>
              </a:rPr>
              <a:t>(psinstypedef, </a:t>
            </a:r>
            <a:r>
              <a:rPr lang="zh-CN" altLang="en-US" sz="2000">
                <a:sym typeface="+mn-ea"/>
              </a:rPr>
              <a:t>状态维数、量测维数、或用户字符自定义</a:t>
            </a:r>
            <a:r>
              <a:rPr lang="en-US" altLang="zh-CN" sz="2000">
                <a:sym typeface="+mn-ea"/>
              </a:rPr>
              <a:t>)</a:t>
            </a:r>
            <a:endParaRPr lang="en-US" altLang="zh-CN" sz="2000">
              <a:sym typeface="+mn-ea"/>
            </a:endParaRPr>
          </a:p>
        </p:txBody>
      </p:sp>
      <p:pic>
        <p:nvPicPr>
          <p:cNvPr id="5" name="图片 4"/>
          <p:cNvPicPr>
            <a:picLocks noChangeAspect="1"/>
          </p:cNvPicPr>
          <p:nvPr/>
        </p:nvPicPr>
        <p:blipFill>
          <a:blip r:embed="rId1"/>
          <a:stretch>
            <a:fillRect/>
          </a:stretch>
        </p:blipFill>
        <p:spPr>
          <a:xfrm>
            <a:off x="2317115" y="1524635"/>
            <a:ext cx="4660900" cy="4889500"/>
          </a:xfrm>
          <a:prstGeom prst="rect">
            <a:avLst/>
          </a:prstGeom>
        </p:spPr>
      </p:pic>
    </p:spTree>
    <p:custDataLst>
      <p:tags r:id="rId2"/>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p>
            <a:r>
              <a:rPr lang="zh-CN" altLang="en-US" sz="2000">
                <a:sym typeface="+mn-ea"/>
              </a:rPr>
              <a:t>滤波器初始化</a:t>
            </a:r>
            <a:r>
              <a:rPr lang="en-US" altLang="zh-CN" sz="2000">
                <a:sym typeface="+mn-ea"/>
              </a:rPr>
              <a:t>(kfinit, kfinit0)</a:t>
            </a:r>
            <a:endParaRPr lang="en-US" altLang="zh-CN" sz="2000">
              <a:sym typeface="+mn-ea"/>
            </a:endParaRPr>
          </a:p>
        </p:txBody>
      </p:sp>
      <p:pic>
        <p:nvPicPr>
          <p:cNvPr id="2" name="图片 1"/>
          <p:cNvPicPr>
            <a:picLocks noChangeAspect="1"/>
          </p:cNvPicPr>
          <p:nvPr/>
        </p:nvPicPr>
        <p:blipFill>
          <a:blip r:embed="rId1"/>
          <a:stretch>
            <a:fillRect/>
          </a:stretch>
        </p:blipFill>
        <p:spPr>
          <a:xfrm>
            <a:off x="381000" y="1465580"/>
            <a:ext cx="5689600" cy="4330700"/>
          </a:xfrm>
          <a:prstGeom prst="rect">
            <a:avLst/>
          </a:prstGeom>
        </p:spPr>
      </p:pic>
      <p:pic>
        <p:nvPicPr>
          <p:cNvPr id="3" name="图片 2"/>
          <p:cNvPicPr>
            <a:picLocks noChangeAspect="1"/>
          </p:cNvPicPr>
          <p:nvPr/>
        </p:nvPicPr>
        <p:blipFill>
          <a:blip r:embed="rId2"/>
          <a:stretch>
            <a:fillRect/>
          </a:stretch>
        </p:blipFill>
        <p:spPr>
          <a:xfrm>
            <a:off x="3658235" y="1600200"/>
            <a:ext cx="5175250" cy="501650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p:txBody>
          <a:bodyPr vert="horz" wrap="square" lIns="91440" tIns="45720" rIns="91440" bIns="45720" anchor="ctr" anchorCtr="0"/>
          <a:p>
            <a:pPr algn="l" eaLnBrk="1" hangingPunct="1"/>
            <a:r>
              <a:rPr lang="en-US" altLang="zh-CN" sz="2800" b="1" dirty="0"/>
              <a:t>2. </a:t>
            </a:r>
            <a:r>
              <a:rPr lang="zh-CN" altLang="en-US" sz="2800" b="1" dirty="0"/>
              <a:t>下载与安装初始化</a:t>
            </a:r>
            <a:r>
              <a:rPr lang="zh-CN" altLang="en-US" sz="2000" b="1" dirty="0"/>
              <a:t> </a:t>
            </a:r>
            <a:endParaRPr lang="zh-CN" altLang="en-US" sz="2000" b="1" dirty="0"/>
          </a:p>
        </p:txBody>
      </p:sp>
      <p:sp>
        <p:nvSpPr>
          <p:cNvPr id="175167" name="Rectangle 63"/>
          <p:cNvSpPr/>
          <p:nvPr/>
        </p:nvSpPr>
        <p:spPr>
          <a:xfrm>
            <a:off x="151765" y="1074738"/>
            <a:ext cx="8638540" cy="1630045"/>
          </a:xfrm>
          <a:prstGeom prst="rect">
            <a:avLst/>
          </a:prstGeom>
          <a:noFill/>
          <a:ln w="9525">
            <a:noFill/>
          </a:ln>
        </p:spPr>
        <p:txBody>
          <a:bodyPr wrap="square" anchor="ctr" anchorCtr="0">
            <a:spAutoFit/>
          </a:bodyPr>
          <a:p>
            <a:pPr>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1</a:t>
            </a:r>
            <a:r>
              <a:rPr lang="zh-CN" altLang="en-US" sz="2000" dirty="0">
                <a:sym typeface="+mn-ea"/>
              </a:rPr>
              <a:t>）获取</a:t>
            </a:r>
            <a:r>
              <a:rPr lang="en-US" altLang="zh-CN" sz="2000" dirty="0">
                <a:sym typeface="+mn-ea"/>
              </a:rPr>
              <a:t>PSINSyymmdd.rar</a:t>
            </a:r>
            <a:r>
              <a:rPr lang="zh-CN" altLang="en-US" sz="2000" dirty="0">
                <a:sym typeface="+mn-ea"/>
              </a:rPr>
              <a:t>工具箱文件，可采用如下方式</a:t>
            </a:r>
            <a:r>
              <a:rPr lang="zh-CN" altLang="en-US" sz="2000" dirty="0">
                <a:sym typeface="+mn-ea"/>
              </a:rPr>
              <a:t>之一：</a:t>
            </a:r>
            <a:endParaRPr lang="zh-CN" altLang="en-US" sz="2000" dirty="0">
              <a:sym typeface="+mn-ea"/>
            </a:endParaRPr>
          </a:p>
          <a:p>
            <a:pPr marL="914400" lvl="1" indent="-457200">
              <a:lnSpc>
                <a:spcPct val="100000"/>
              </a:lnSpc>
              <a:spcBef>
                <a:spcPts val="0"/>
              </a:spcBef>
              <a:spcAft>
                <a:spcPts val="0"/>
              </a:spcAft>
              <a:buFont typeface="Wingdings" panose="05000000000000000000" charset="0"/>
              <a:buChar char="Ø"/>
            </a:pPr>
            <a:r>
              <a:rPr lang="zh-CN" altLang="en-US" sz="2000" dirty="0">
                <a:sym typeface="+mn-ea"/>
              </a:rPr>
              <a:t>网站 www.psins.org.cn；</a:t>
            </a:r>
            <a:endParaRPr lang="zh-CN" altLang="en-US" sz="2000" dirty="0">
              <a:sym typeface="+mn-ea"/>
            </a:endParaRPr>
          </a:p>
          <a:p>
            <a:pPr marL="914400" lvl="1" indent="-457200">
              <a:lnSpc>
                <a:spcPct val="100000"/>
              </a:lnSpc>
              <a:spcBef>
                <a:spcPts val="0"/>
              </a:spcBef>
              <a:spcAft>
                <a:spcPts val="0"/>
              </a:spcAft>
              <a:buFont typeface="Wingdings" panose="05000000000000000000" charset="0"/>
              <a:buChar char="Ø"/>
            </a:pPr>
            <a:r>
              <a:rPr lang="zh-CN" altLang="en-US" sz="2000" dirty="0">
                <a:sym typeface="+mn-ea"/>
              </a:rPr>
              <a:t>加入</a:t>
            </a:r>
            <a:r>
              <a:rPr lang="en-US" altLang="zh-CN" sz="2000" dirty="0">
                <a:sym typeface="+mn-ea"/>
              </a:rPr>
              <a:t>PSINS</a:t>
            </a:r>
            <a:r>
              <a:rPr lang="zh-CN" altLang="en-US" sz="2000" dirty="0">
                <a:sym typeface="+mn-ea"/>
              </a:rPr>
              <a:t>导航算法</a:t>
            </a:r>
            <a:r>
              <a:rPr lang="en-US" altLang="zh-CN" sz="2000" dirty="0">
                <a:sym typeface="+mn-ea"/>
              </a:rPr>
              <a:t>QQ</a:t>
            </a:r>
            <a:r>
              <a:rPr lang="zh-CN" altLang="en-US" sz="2000" dirty="0">
                <a:sym typeface="+mn-ea"/>
              </a:rPr>
              <a:t>群</a:t>
            </a:r>
            <a:r>
              <a:rPr lang="en-US" altLang="zh-CN" sz="2000" dirty="0">
                <a:sym typeface="+mn-ea"/>
              </a:rPr>
              <a:t> </a:t>
            </a:r>
            <a:r>
              <a:rPr lang="zh-CN" altLang="en-US" sz="2000" dirty="0">
                <a:sym typeface="+mn-ea"/>
              </a:rPr>
              <a:t>468195931</a:t>
            </a:r>
            <a:r>
              <a:rPr lang="zh-CN" altLang="en-US" sz="2000" dirty="0">
                <a:sym typeface="+mn-ea"/>
              </a:rPr>
              <a:t>，</a:t>
            </a:r>
            <a:r>
              <a:rPr lang="zh-CN" altLang="en-US" sz="2000" dirty="0">
                <a:sym typeface="+mn-ea"/>
              </a:rPr>
              <a:t>查找群文件；</a:t>
            </a:r>
            <a:endParaRPr lang="zh-CN" altLang="en-US" sz="2000" dirty="0">
              <a:sym typeface="+mn-ea"/>
            </a:endParaRPr>
          </a:p>
          <a:p>
            <a:pPr marL="914400" lvl="1" indent="-457200">
              <a:lnSpc>
                <a:spcPct val="100000"/>
              </a:lnSpc>
              <a:spcBef>
                <a:spcPts val="0"/>
              </a:spcBef>
              <a:spcAft>
                <a:spcPts val="0"/>
              </a:spcAft>
              <a:buFont typeface="Wingdings" panose="05000000000000000000" charset="0"/>
              <a:buChar char="Ø"/>
            </a:pPr>
            <a:r>
              <a:rPr lang="zh-CN" altLang="en-US" sz="2000" dirty="0">
                <a:sym typeface="+mn-ea"/>
              </a:rPr>
              <a:t>新浪博客</a:t>
            </a:r>
            <a:r>
              <a:rPr lang="en-US" altLang="zh-CN" sz="2000" dirty="0">
                <a:sym typeface="+mn-ea"/>
              </a:rPr>
              <a:t> http://blog.sina.com.cn/s/blog_40edfdc90101heg0.html</a:t>
            </a:r>
            <a:r>
              <a:rPr lang="zh-CN" altLang="en-US" sz="2000" dirty="0">
                <a:sym typeface="+mn-ea"/>
              </a:rPr>
              <a:t>；</a:t>
            </a:r>
            <a:endParaRPr lang="en-US" altLang="zh-CN" sz="2000" dirty="0">
              <a:sym typeface="+mn-ea"/>
            </a:endParaRPr>
          </a:p>
          <a:p>
            <a:pPr marL="914400" lvl="1" indent="-457200">
              <a:lnSpc>
                <a:spcPct val="100000"/>
              </a:lnSpc>
              <a:spcBef>
                <a:spcPts val="0"/>
              </a:spcBef>
              <a:spcAft>
                <a:spcPts val="0"/>
              </a:spcAft>
              <a:buFont typeface="Wingdings" panose="05000000000000000000" charset="0"/>
              <a:buChar char="Ø"/>
            </a:pPr>
            <a:r>
              <a:rPr lang="zh-CN" altLang="en-US" sz="2000" dirty="0">
                <a:sym typeface="+mn-ea"/>
              </a:rPr>
              <a:t>百度搜索</a:t>
            </a:r>
            <a:r>
              <a:rPr lang="en-US" altLang="zh-CN" sz="2000" dirty="0">
                <a:sym typeface="+mn-ea"/>
              </a:rPr>
              <a:t> “PSINS</a:t>
            </a:r>
            <a:r>
              <a:rPr lang="zh-CN" altLang="en-US" sz="2000" dirty="0">
                <a:sym typeface="+mn-ea"/>
              </a:rPr>
              <a:t>工具箱</a:t>
            </a:r>
            <a:r>
              <a:rPr lang="en-US" altLang="zh-CN" sz="2000" dirty="0">
                <a:sym typeface="+mn-ea"/>
              </a:rPr>
              <a:t>”</a:t>
            </a:r>
            <a:r>
              <a:rPr lang="zh-CN" altLang="en-US" sz="2000" dirty="0">
                <a:sym typeface="+mn-ea"/>
              </a:rPr>
              <a:t>。</a:t>
            </a:r>
            <a:endParaRPr lang="zh-CN" altLang="en-US" sz="1800"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239635" y="2747010"/>
            <a:ext cx="1530350" cy="1517650"/>
          </a:xfrm>
          <a:prstGeom prst="rect">
            <a:avLst/>
          </a:prstGeom>
        </p:spPr>
      </p:pic>
      <p:graphicFrame>
        <p:nvGraphicFramePr>
          <p:cNvPr id="3" name="对象 2"/>
          <p:cNvGraphicFramePr/>
          <p:nvPr/>
        </p:nvGraphicFramePr>
        <p:xfrm>
          <a:off x="533400" y="4652010"/>
          <a:ext cx="5071110" cy="1548765"/>
        </p:xfrm>
        <a:graphic>
          <a:graphicData uri="http://schemas.openxmlformats.org/presentationml/2006/ole">
            <mc:AlternateContent xmlns:mc="http://schemas.openxmlformats.org/markup-compatibility/2006">
              <mc:Choice xmlns:v="urn:schemas-microsoft-com:vml" Requires="v">
                <p:oleObj spid="_x0000_s4" name="" r:id="rId2" imgW="6965950" imgH="2863850" progId="Paint.Picture">
                  <p:embed/>
                </p:oleObj>
              </mc:Choice>
              <mc:Fallback>
                <p:oleObj name="" r:id="rId2" imgW="6965950" imgH="2863850" progId="Paint.Picture">
                  <p:embed/>
                  <p:pic>
                    <p:nvPicPr>
                      <p:cNvPr id="0" name="图片 3"/>
                      <p:cNvPicPr/>
                      <p:nvPr/>
                    </p:nvPicPr>
                    <p:blipFill>
                      <a:blip r:embed="rId3"/>
                      <a:stretch>
                        <a:fillRect/>
                      </a:stretch>
                    </p:blipFill>
                    <p:spPr>
                      <a:xfrm>
                        <a:off x="533400" y="4652010"/>
                        <a:ext cx="5071110" cy="1548765"/>
                      </a:xfrm>
                      <a:prstGeom prst="rect">
                        <a:avLst/>
                      </a:prstGeom>
                    </p:spPr>
                  </p:pic>
                </p:oleObj>
              </mc:Fallback>
            </mc:AlternateContent>
          </a:graphicData>
        </a:graphic>
      </p:graphicFrame>
      <p:pic>
        <p:nvPicPr>
          <p:cNvPr id="5" name="图片 4"/>
          <p:cNvPicPr>
            <a:picLocks noChangeAspect="1"/>
          </p:cNvPicPr>
          <p:nvPr/>
        </p:nvPicPr>
        <p:blipFill>
          <a:blip r:embed="rId4"/>
          <a:stretch>
            <a:fillRect/>
          </a:stretch>
        </p:blipFill>
        <p:spPr>
          <a:xfrm>
            <a:off x="381000" y="2747010"/>
            <a:ext cx="6823075" cy="1804670"/>
          </a:xfrm>
          <a:prstGeom prst="rect">
            <a:avLst/>
          </a:prstGeom>
        </p:spPr>
      </p:pic>
      <p:pic>
        <p:nvPicPr>
          <p:cNvPr id="6" name="图片 5"/>
          <p:cNvPicPr>
            <a:picLocks noChangeAspect="1"/>
          </p:cNvPicPr>
          <p:nvPr/>
        </p:nvPicPr>
        <p:blipFill>
          <a:blip r:embed="rId5"/>
          <a:stretch>
            <a:fillRect/>
          </a:stretch>
        </p:blipFill>
        <p:spPr>
          <a:xfrm>
            <a:off x="4190365" y="4345940"/>
            <a:ext cx="4299585" cy="1918970"/>
          </a:xfrm>
          <a:prstGeom prst="rect">
            <a:avLst/>
          </a:prstGeom>
        </p:spPr>
      </p:pic>
      <p:sp>
        <p:nvSpPr>
          <p:cNvPr id="7" name="文本框 6"/>
          <p:cNvSpPr txBox="1"/>
          <p:nvPr/>
        </p:nvSpPr>
        <p:spPr>
          <a:xfrm>
            <a:off x="306705" y="6325235"/>
            <a:ext cx="7828280" cy="368300"/>
          </a:xfrm>
          <a:prstGeom prst="rect">
            <a:avLst/>
          </a:prstGeom>
          <a:noFill/>
        </p:spPr>
        <p:txBody>
          <a:bodyPr wrap="none" rtlCol="0" anchor="t">
            <a:spAutoFit/>
          </a:bodyPr>
          <a:p>
            <a:r>
              <a:rPr lang="zh-CN" altLang="en-US" dirty="0">
                <a:sym typeface="+mn-ea"/>
              </a:rPr>
              <a:t>注：</a:t>
            </a:r>
            <a:r>
              <a:rPr lang="en-US" altLang="zh-CN" dirty="0">
                <a:sym typeface="+mn-ea"/>
              </a:rPr>
              <a:t>yymmdd—“</a:t>
            </a:r>
            <a:r>
              <a:rPr lang="zh-CN" altLang="en-US" dirty="0">
                <a:sym typeface="+mn-ea"/>
              </a:rPr>
              <a:t>年年月月日日</a:t>
            </a:r>
            <a:r>
              <a:rPr lang="en-US" altLang="zh-CN" dirty="0">
                <a:sym typeface="+mn-ea"/>
              </a:rPr>
              <a:t>”</a:t>
            </a:r>
            <a:r>
              <a:rPr lang="zh-CN" altLang="en-US" dirty="0">
                <a:sym typeface="+mn-ea"/>
              </a:rPr>
              <a:t>表示版本信息，请</a:t>
            </a:r>
            <a:r>
              <a:rPr lang="zh-CN" altLang="en-US" dirty="0">
                <a:sym typeface="+mn-ea"/>
              </a:rPr>
              <a:t>随时关注和下载最新版本。</a:t>
            </a:r>
            <a:endParaRPr lang="zh-CN" altLang="en-US"/>
          </a:p>
        </p:txBody>
      </p:sp>
    </p:spTree>
    <p:custDataLst>
      <p:tags r:id="rId6"/>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305435" y="1524000"/>
            <a:ext cx="7124700" cy="4394200"/>
          </a:xfrm>
          <a:prstGeom prst="rect">
            <a:avLst/>
          </a:prstGeom>
        </p:spPr>
      </p:pic>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p>
            <a:r>
              <a:rPr lang="zh-CN" altLang="en-US" sz="2000">
                <a:sym typeface="+mn-ea"/>
              </a:rPr>
              <a:t>状态</a:t>
            </a:r>
            <a:r>
              <a:rPr lang="en-US" altLang="zh-CN" sz="2000">
                <a:sym typeface="+mn-ea"/>
              </a:rPr>
              <a:t>/</a:t>
            </a:r>
            <a:r>
              <a:rPr lang="zh-CN" altLang="en-US" sz="2000">
                <a:sym typeface="+mn-ea"/>
              </a:rPr>
              <a:t>量测矩阵计算</a:t>
            </a:r>
            <a:r>
              <a:rPr lang="en-US" altLang="zh-CN" sz="2000">
                <a:sym typeface="+mn-ea"/>
              </a:rPr>
              <a:t>(kffk, kfhk)</a:t>
            </a:r>
            <a:endParaRPr lang="en-US" altLang="zh-CN" sz="2000">
              <a:sym typeface="+mn-ea"/>
            </a:endParaRPr>
          </a:p>
        </p:txBody>
      </p:sp>
      <p:pic>
        <p:nvPicPr>
          <p:cNvPr id="6" name="图片 5"/>
          <p:cNvPicPr>
            <a:picLocks noChangeAspect="1"/>
          </p:cNvPicPr>
          <p:nvPr/>
        </p:nvPicPr>
        <p:blipFill>
          <a:blip r:embed="rId2"/>
          <a:stretch>
            <a:fillRect/>
          </a:stretch>
        </p:blipFill>
        <p:spPr>
          <a:xfrm>
            <a:off x="1143635" y="2667000"/>
            <a:ext cx="7683500" cy="389255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706755"/>
          </a:xfrm>
          <a:prstGeom prst="rect">
            <a:avLst/>
          </a:prstGeom>
          <a:noFill/>
        </p:spPr>
        <p:txBody>
          <a:bodyPr wrap="square" rtlCol="0" anchor="t">
            <a:spAutoFit/>
          </a:bodyPr>
          <a:p>
            <a:r>
              <a:rPr lang="en-US" sz="2000">
                <a:sym typeface="+mn-ea"/>
              </a:rPr>
              <a:t>Kalman</a:t>
            </a:r>
            <a:r>
              <a:rPr lang="zh-CN" altLang="en-US" sz="2000">
                <a:sym typeface="+mn-ea"/>
              </a:rPr>
              <a:t>滤波时间</a:t>
            </a:r>
            <a:r>
              <a:rPr lang="en-US" altLang="zh-CN" sz="2000">
                <a:sym typeface="+mn-ea"/>
              </a:rPr>
              <a:t>/</a:t>
            </a:r>
            <a:r>
              <a:rPr lang="zh-CN" altLang="en-US" sz="2000">
                <a:sym typeface="+mn-ea"/>
              </a:rPr>
              <a:t>量测更新</a:t>
            </a:r>
            <a:r>
              <a:rPr lang="en-US" altLang="zh-CN" sz="2000">
                <a:sym typeface="+mn-ea"/>
              </a:rPr>
              <a:t>(kfupdate</a:t>
            </a:r>
            <a:r>
              <a:rPr lang="zh-CN" altLang="en-US" sz="2000">
                <a:sym typeface="+mn-ea"/>
              </a:rPr>
              <a:t>，采用了序贯滤波</a:t>
            </a:r>
            <a:r>
              <a:rPr lang="en-US" altLang="zh-CN" sz="2000">
                <a:sym typeface="+mn-ea"/>
              </a:rPr>
              <a:t>/</a:t>
            </a:r>
            <a:r>
              <a:rPr lang="zh-CN" altLang="en-US" sz="2000">
                <a:sym typeface="+mn-ea"/>
              </a:rPr>
              <a:t>量测噪声自适应和方差抑制技术，文献</a:t>
            </a:r>
            <a:r>
              <a:rPr lang="en-US" altLang="zh-CN" sz="2000">
                <a:sym typeface="+mn-ea"/>
              </a:rPr>
              <a:t>[14])</a:t>
            </a:r>
            <a:endParaRPr lang="en-US" altLang="zh-CN" sz="2000">
              <a:sym typeface="+mn-ea"/>
            </a:endParaRPr>
          </a:p>
        </p:txBody>
      </p:sp>
      <p:pic>
        <p:nvPicPr>
          <p:cNvPr id="2" name="图片 1"/>
          <p:cNvPicPr>
            <a:picLocks noChangeAspect="1"/>
          </p:cNvPicPr>
          <p:nvPr/>
        </p:nvPicPr>
        <p:blipFill>
          <a:blip r:embed="rId1"/>
          <a:stretch>
            <a:fillRect/>
          </a:stretch>
        </p:blipFill>
        <p:spPr>
          <a:xfrm>
            <a:off x="1524000" y="1750695"/>
            <a:ext cx="6159500" cy="4972050"/>
          </a:xfrm>
          <a:prstGeom prst="rect">
            <a:avLst/>
          </a:prstGeom>
        </p:spPr>
      </p:pic>
    </p:spTree>
    <p:custDataLst>
      <p:tags r:id="rId2"/>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p>
            <a:r>
              <a:rPr lang="zh-CN" altLang="en-US" sz="2000">
                <a:sym typeface="+mn-ea"/>
              </a:rPr>
              <a:t>滤波反馈校正</a:t>
            </a:r>
            <a:r>
              <a:rPr lang="en-US" altLang="zh-CN" sz="2000">
                <a:sym typeface="+mn-ea"/>
              </a:rPr>
              <a:t>(kffeedback</a:t>
            </a:r>
            <a:r>
              <a:rPr lang="zh-CN" altLang="en-US" sz="2000">
                <a:sym typeface="+mn-ea"/>
              </a:rPr>
              <a:t>，部分反馈</a:t>
            </a:r>
            <a:r>
              <a:rPr lang="zh-CN" altLang="en-US" sz="2000">
                <a:sym typeface="+mn-ea"/>
              </a:rPr>
              <a:t>原理见文献</a:t>
            </a:r>
            <a:r>
              <a:rPr lang="en-US" altLang="zh-CN" sz="2000">
                <a:sym typeface="+mn-ea"/>
              </a:rPr>
              <a:t>[4])</a:t>
            </a:r>
            <a:endParaRPr lang="en-US" altLang="zh-CN" sz="2000">
              <a:sym typeface="+mn-ea"/>
            </a:endParaRPr>
          </a:p>
        </p:txBody>
      </p:sp>
      <p:pic>
        <p:nvPicPr>
          <p:cNvPr id="3" name="图片 2"/>
          <p:cNvPicPr>
            <a:picLocks noChangeAspect="1"/>
          </p:cNvPicPr>
          <p:nvPr/>
        </p:nvPicPr>
        <p:blipFill>
          <a:blip r:embed="rId1"/>
          <a:stretch>
            <a:fillRect/>
          </a:stretch>
        </p:blipFill>
        <p:spPr>
          <a:xfrm>
            <a:off x="1803400" y="1524000"/>
            <a:ext cx="5537200" cy="4972050"/>
          </a:xfrm>
          <a:prstGeom prst="rect">
            <a:avLst/>
          </a:prstGeom>
        </p:spPr>
      </p:pic>
    </p:spTree>
    <p:custDataLst>
      <p:tags r:id="rId2"/>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2465" name="对象 -2147482368"/>
          <p:cNvGraphicFramePr>
            <a:graphicFrameLocks noChangeAspect="1"/>
          </p:cNvGraphicFramePr>
          <p:nvPr/>
        </p:nvGraphicFramePr>
        <p:xfrm>
          <a:off x="1738313" y="1447800"/>
          <a:ext cx="6232525" cy="457200"/>
        </p:xfrm>
        <a:graphic>
          <a:graphicData uri="http://schemas.openxmlformats.org/presentationml/2006/ole">
            <mc:AlternateContent xmlns:mc="http://schemas.openxmlformats.org/markup-compatibility/2006">
              <mc:Choice xmlns:v="urn:schemas-microsoft-com:vml" Requires="v">
                <p:oleObj spid="_x0000_s3137" name="" r:id="rId1" imgW="4136390" imgH="304800" progId="Equation.DSMT4">
                  <p:embed/>
                </p:oleObj>
              </mc:Choice>
              <mc:Fallback>
                <p:oleObj name="" r:id="rId1" imgW="4136390" imgH="304800" progId="Equation.DSMT4">
                  <p:embed/>
                  <p:pic>
                    <p:nvPicPr>
                      <p:cNvPr id="0" name="图片 3136"/>
                      <p:cNvPicPr/>
                      <p:nvPr/>
                    </p:nvPicPr>
                    <p:blipFill>
                      <a:blip r:embed="rId2"/>
                      <a:stretch>
                        <a:fillRect/>
                      </a:stretch>
                    </p:blipFill>
                    <p:spPr>
                      <a:xfrm>
                        <a:off x="1738313" y="1447800"/>
                        <a:ext cx="6232525" cy="457200"/>
                      </a:xfrm>
                      <a:prstGeom prst="rect">
                        <a:avLst/>
                      </a:prstGeom>
                      <a:noFill/>
                      <a:ln w="38100">
                        <a:noFill/>
                        <a:miter/>
                      </a:ln>
                    </p:spPr>
                  </p:pic>
                </p:oleObj>
              </mc:Fallback>
            </mc:AlternateContent>
          </a:graphicData>
        </a:graphic>
      </p:graphicFrame>
      <p:graphicFrame>
        <p:nvGraphicFramePr>
          <p:cNvPr id="62466" name="对象 -2147481814"/>
          <p:cNvGraphicFramePr>
            <a:graphicFrameLocks noChangeAspect="1"/>
          </p:cNvGraphicFramePr>
          <p:nvPr/>
        </p:nvGraphicFramePr>
        <p:xfrm>
          <a:off x="2354263" y="1965325"/>
          <a:ext cx="1825625" cy="798513"/>
        </p:xfrm>
        <a:graphic>
          <a:graphicData uri="http://schemas.openxmlformats.org/presentationml/2006/ole">
            <mc:AlternateContent xmlns:mc="http://schemas.openxmlformats.org/markup-compatibility/2006">
              <mc:Choice xmlns:v="urn:schemas-microsoft-com:vml" Requires="v">
                <p:oleObj spid="_x0000_s3139" name="" r:id="rId3" imgW="1104900" imgH="482600" progId="Equation.DSMT4">
                  <p:embed/>
                </p:oleObj>
              </mc:Choice>
              <mc:Fallback>
                <p:oleObj name="" r:id="rId3" imgW="1104900" imgH="482600" progId="Equation.DSMT4">
                  <p:embed/>
                  <p:pic>
                    <p:nvPicPr>
                      <p:cNvPr id="0" name="图片 3138"/>
                      <p:cNvPicPr/>
                      <p:nvPr/>
                    </p:nvPicPr>
                    <p:blipFill>
                      <a:blip r:embed="rId4"/>
                      <a:stretch>
                        <a:fillRect/>
                      </a:stretch>
                    </p:blipFill>
                    <p:spPr>
                      <a:xfrm>
                        <a:off x="2354263" y="1965325"/>
                        <a:ext cx="1825625" cy="798513"/>
                      </a:xfrm>
                      <a:prstGeom prst="rect">
                        <a:avLst/>
                      </a:prstGeom>
                      <a:noFill/>
                      <a:ln w="38100">
                        <a:noFill/>
                        <a:miter/>
                      </a:ln>
                    </p:spPr>
                  </p:pic>
                </p:oleObj>
              </mc:Fallback>
            </mc:AlternateContent>
          </a:graphicData>
        </a:graphic>
      </p:graphicFrame>
      <p:pic>
        <p:nvPicPr>
          <p:cNvPr id="81925" name="Picture 5"/>
          <p:cNvPicPr>
            <a:picLocks noChangeAspect="1"/>
          </p:cNvPicPr>
          <p:nvPr/>
        </p:nvPicPr>
        <p:blipFill>
          <a:blip r:embed="rId5"/>
          <a:stretch>
            <a:fillRect/>
          </a:stretch>
        </p:blipFill>
        <p:spPr>
          <a:xfrm>
            <a:off x="152400" y="1447800"/>
            <a:ext cx="4117975" cy="2554288"/>
          </a:xfrm>
          <a:prstGeom prst="rect">
            <a:avLst/>
          </a:prstGeom>
          <a:noFill/>
          <a:ln w="9525">
            <a:noFill/>
          </a:ln>
        </p:spPr>
      </p:pic>
      <p:sp>
        <p:nvSpPr>
          <p:cNvPr id="62468" name="Rectangle 2"/>
          <p:cNvSpPr>
            <a:spLocks noGrp="1"/>
          </p:cNvSpPr>
          <p:nvPr>
            <p:ph type="title"/>
          </p:nvPr>
        </p:nvSpPr>
        <p:spPr>
          <a:xfrm>
            <a:off x="457200" y="257175"/>
            <a:ext cx="8229600" cy="1143000"/>
          </a:xfrm>
        </p:spPr>
        <p:txBody>
          <a:bodyPr vert="horz" wrap="square" lIns="91440" tIns="45720" rIns="91440" bIns="45720" anchor="ctr" anchorCtr="0"/>
          <a:p>
            <a:pPr algn="l" eaLnBrk="1" hangingPunct="1"/>
            <a:r>
              <a:rPr lang="en-US" altLang="zh-CN" sz="2800" b="1" dirty="0">
                <a:sym typeface="+mn-ea"/>
              </a:rPr>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62469" name="灯片编号占位符 1"/>
          <p:cNvSpPr>
            <a:spLocks noGrp="1"/>
          </p:cNvSpPr>
          <p:nvPr>
            <p:ph type="sldNum" sz="quarter" idx="12"/>
          </p:nvPr>
        </p:nvSpPr>
        <p:spPr>
          <a:xfrm>
            <a:off x="6553200" y="6243638"/>
            <a:ext cx="2133600" cy="476250"/>
          </a:xfrm>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62470" name="矩形 1"/>
          <p:cNvSpPr/>
          <p:nvPr/>
        </p:nvSpPr>
        <p:spPr>
          <a:xfrm>
            <a:off x="166688" y="990600"/>
            <a:ext cx="5785485" cy="398780"/>
          </a:xfrm>
          <a:prstGeom prst="rect">
            <a:avLst/>
          </a:prstGeom>
          <a:noFill/>
          <a:ln w="9525">
            <a:noFill/>
          </a:ln>
        </p:spPr>
        <p:txBody>
          <a:bodyPr wrap="none" anchor="t" anchorCtr="0">
            <a:spAutoFit/>
          </a:bodyPr>
          <a:p>
            <a:pPr algn="l" eaLnBrk="0" hangingPunct="0"/>
            <a:r>
              <a:rPr lang="zh-CN" altLang="en-US" sz="2000">
                <a:sym typeface="+mn-ea"/>
              </a:rPr>
              <a:t>滤波误差分配与可观测度分析</a:t>
            </a:r>
            <a:r>
              <a:rPr lang="en-US" altLang="zh-CN" sz="2000">
                <a:sym typeface="+mn-ea"/>
              </a:rPr>
              <a:t>(kfstat, </a:t>
            </a:r>
            <a:r>
              <a:rPr lang="zh-CN" altLang="en-US" sz="1800">
                <a:sym typeface="+mn-ea"/>
              </a:rPr>
              <a:t>文献</a:t>
            </a:r>
            <a:r>
              <a:rPr lang="en-US" altLang="zh-CN" sz="1800">
                <a:sym typeface="+mn-ea"/>
              </a:rPr>
              <a:t>[1]6.13</a:t>
            </a:r>
            <a:r>
              <a:rPr lang="zh-CN" altLang="en-US" sz="1800">
                <a:sym typeface="+mn-ea"/>
              </a:rPr>
              <a:t>节</a:t>
            </a:r>
            <a:r>
              <a:rPr lang="en-US" altLang="zh-CN" sz="2000">
                <a:sym typeface="+mn-ea"/>
              </a:rPr>
              <a:t>)</a:t>
            </a:r>
            <a:endParaRPr lang="en-US" altLang="zh-CN" sz="2000" dirty="0">
              <a:latin typeface="Arial" panose="020B0604020202020204" pitchFamily="34" charset="0"/>
              <a:ea typeface="宋体" panose="02010600030101010101" pitchFamily="2" charset="-122"/>
              <a:sym typeface="+mn-ea"/>
            </a:endParaRPr>
          </a:p>
        </p:txBody>
      </p:sp>
      <p:pic>
        <p:nvPicPr>
          <p:cNvPr id="82946" name="Picture 2"/>
          <p:cNvPicPr>
            <a:picLocks noChangeAspect="1"/>
          </p:cNvPicPr>
          <p:nvPr/>
        </p:nvPicPr>
        <p:blipFill>
          <a:blip r:embed="rId6"/>
          <a:stretch>
            <a:fillRect/>
          </a:stretch>
        </p:blipFill>
        <p:spPr>
          <a:xfrm>
            <a:off x="152400" y="4130675"/>
            <a:ext cx="4117975" cy="2540000"/>
          </a:xfrm>
          <a:prstGeom prst="rect">
            <a:avLst/>
          </a:prstGeom>
          <a:noFill/>
          <a:ln w="9525">
            <a:noFill/>
          </a:ln>
        </p:spPr>
      </p:pic>
      <p:pic>
        <p:nvPicPr>
          <p:cNvPr id="82947" name="Picture 3"/>
          <p:cNvPicPr>
            <a:picLocks noChangeAspect="1"/>
          </p:cNvPicPr>
          <p:nvPr/>
        </p:nvPicPr>
        <p:blipFill>
          <a:blip r:embed="rId7"/>
          <a:stretch>
            <a:fillRect/>
          </a:stretch>
        </p:blipFill>
        <p:spPr>
          <a:xfrm>
            <a:off x="3581400" y="4191000"/>
            <a:ext cx="5394325" cy="2560638"/>
          </a:xfrm>
          <a:prstGeom prst="rect">
            <a:avLst/>
          </a:prstGeom>
          <a:noFill/>
          <a:ln w="9525">
            <a:noFill/>
          </a:ln>
        </p:spPr>
      </p:pic>
      <p:sp>
        <p:nvSpPr>
          <p:cNvPr id="2" name="矩形 1"/>
          <p:cNvSpPr/>
          <p:nvPr/>
        </p:nvSpPr>
        <p:spPr>
          <a:xfrm>
            <a:off x="1676400" y="3810000"/>
            <a:ext cx="1338263" cy="369888"/>
          </a:xfrm>
          <a:prstGeom prst="rect">
            <a:avLst/>
          </a:prstGeom>
          <a:noFill/>
          <a:ln w="9525">
            <a:noFill/>
          </a:ln>
        </p:spPr>
        <p:txBody>
          <a:bodyPr wrap="none" anchor="t" anchorCtr="0">
            <a:spAutoFit/>
          </a:bodyPr>
          <a:p>
            <a:pPr eaLnBrk="0" hangingPunct="0"/>
            <a:r>
              <a:rPr lang="zh-CN" altLang="en-US" dirty="0">
                <a:latin typeface="Arial" panose="020B0604020202020204" pitchFamily="34" charset="0"/>
                <a:ea typeface="宋体" panose="02010600030101010101" pitchFamily="2" charset="-122"/>
              </a:rPr>
              <a:t>单位置对准</a:t>
            </a:r>
            <a:endParaRPr lang="zh-CN" altLang="en-US" dirty="0">
              <a:latin typeface="Arial" panose="020B0604020202020204" pitchFamily="34" charset="0"/>
              <a:ea typeface="宋体" panose="02010600030101010101" pitchFamily="2" charset="-122"/>
            </a:endParaRPr>
          </a:p>
        </p:txBody>
      </p:sp>
      <p:sp>
        <p:nvSpPr>
          <p:cNvPr id="3" name="矩形 2"/>
          <p:cNvSpPr/>
          <p:nvPr/>
        </p:nvSpPr>
        <p:spPr>
          <a:xfrm>
            <a:off x="1676400" y="6443663"/>
            <a:ext cx="1338263" cy="368300"/>
          </a:xfrm>
          <a:prstGeom prst="rect">
            <a:avLst/>
          </a:prstGeom>
          <a:noFill/>
          <a:ln w="9525">
            <a:noFill/>
          </a:ln>
        </p:spPr>
        <p:txBody>
          <a:bodyPr wrap="none" anchor="t" anchorCtr="0">
            <a:spAutoFit/>
          </a:bodyPr>
          <a:p>
            <a:pPr eaLnBrk="0" hangingPunct="0"/>
            <a:r>
              <a:rPr lang="zh-CN" altLang="en-US" dirty="0">
                <a:latin typeface="Arial" panose="020B0604020202020204" pitchFamily="34" charset="0"/>
                <a:ea typeface="宋体" panose="02010600030101010101" pitchFamily="2" charset="-122"/>
              </a:rPr>
              <a:t>双位置对准</a:t>
            </a:r>
            <a:endParaRPr lang="zh-CN" altLang="en-US" dirty="0">
              <a:latin typeface="Arial" panose="020B0604020202020204" pitchFamily="34" charset="0"/>
              <a:ea typeface="宋体" panose="02010600030101010101" pitchFamily="2" charset="-122"/>
            </a:endParaRPr>
          </a:p>
        </p:txBody>
      </p:sp>
      <p:graphicFrame>
        <p:nvGraphicFramePr>
          <p:cNvPr id="62475" name="对象 -2147481813"/>
          <p:cNvGraphicFramePr>
            <a:graphicFrameLocks noChangeAspect="1"/>
          </p:cNvGraphicFramePr>
          <p:nvPr/>
        </p:nvGraphicFramePr>
        <p:xfrm>
          <a:off x="4589463" y="2333625"/>
          <a:ext cx="2293937" cy="417513"/>
        </p:xfrm>
        <a:graphic>
          <a:graphicData uri="http://schemas.openxmlformats.org/presentationml/2006/ole">
            <mc:AlternateContent xmlns:mc="http://schemas.openxmlformats.org/markup-compatibility/2006">
              <mc:Choice xmlns:v="urn:schemas-microsoft-com:vml" Requires="v">
                <p:oleObj spid="_x0000_s3140" name="" r:id="rId8" imgW="1395730" imgH="254000" progId="Equation.DSMT4">
                  <p:embed/>
                </p:oleObj>
              </mc:Choice>
              <mc:Fallback>
                <p:oleObj name="" r:id="rId8" imgW="1395730" imgH="254000" progId="Equation.DSMT4">
                  <p:embed/>
                  <p:pic>
                    <p:nvPicPr>
                      <p:cNvPr id="0" name="图片 3139"/>
                      <p:cNvPicPr/>
                      <p:nvPr/>
                    </p:nvPicPr>
                    <p:blipFill>
                      <a:blip r:embed="rId9"/>
                      <a:stretch>
                        <a:fillRect/>
                      </a:stretch>
                    </p:blipFill>
                    <p:spPr>
                      <a:xfrm>
                        <a:off x="4589463" y="2333625"/>
                        <a:ext cx="2293937" cy="417513"/>
                      </a:xfrm>
                      <a:prstGeom prst="rect">
                        <a:avLst/>
                      </a:prstGeom>
                      <a:noFill/>
                      <a:ln w="38100">
                        <a:noFill/>
                        <a:miter/>
                      </a:ln>
                    </p:spPr>
                  </p:pic>
                </p:oleObj>
              </mc:Fallback>
            </mc:AlternateContent>
          </a:graphicData>
        </a:graphic>
      </p:graphicFrame>
      <p:pic>
        <p:nvPicPr>
          <p:cNvPr id="81928" name="Picture 8"/>
          <p:cNvPicPr>
            <a:picLocks noChangeAspect="1"/>
          </p:cNvPicPr>
          <p:nvPr/>
        </p:nvPicPr>
        <p:blipFill>
          <a:blip r:embed="rId10"/>
          <a:stretch>
            <a:fillRect/>
          </a:stretch>
        </p:blipFill>
        <p:spPr>
          <a:xfrm>
            <a:off x="3581400" y="1447800"/>
            <a:ext cx="5486400" cy="2651125"/>
          </a:xfrm>
          <a:prstGeom prst="rect">
            <a:avLst/>
          </a:prstGeom>
          <a:noFill/>
          <a:ln w="9525">
            <a:noFill/>
          </a:ln>
        </p:spPr>
      </p:pic>
      <p:graphicFrame>
        <p:nvGraphicFramePr>
          <p:cNvPr id="20" name="对象 15"/>
          <p:cNvGraphicFramePr>
            <a:graphicFrameLocks noChangeAspect="1"/>
          </p:cNvGraphicFramePr>
          <p:nvPr/>
        </p:nvGraphicFramePr>
        <p:xfrm>
          <a:off x="5346700" y="2665413"/>
          <a:ext cx="2066925" cy="250825"/>
        </p:xfrm>
        <a:graphic>
          <a:graphicData uri="http://schemas.openxmlformats.org/presentationml/2006/ole">
            <mc:AlternateContent xmlns:mc="http://schemas.openxmlformats.org/markup-compatibility/2006">
              <mc:Choice xmlns:v="urn:schemas-microsoft-com:vml" Requires="v">
                <p:oleObj spid="_x0000_s3138" name="" r:id="rId11" imgW="1892300" imgH="228600" progId="Equation.DSMT4">
                  <p:embed/>
                </p:oleObj>
              </mc:Choice>
              <mc:Fallback>
                <p:oleObj name="" r:id="rId11" imgW="1892300" imgH="228600" progId="Equation.DSMT4">
                  <p:embed/>
                  <p:pic>
                    <p:nvPicPr>
                      <p:cNvPr id="0" name="图片 3137"/>
                      <p:cNvPicPr/>
                      <p:nvPr/>
                    </p:nvPicPr>
                    <p:blipFill>
                      <a:blip r:embed="rId12"/>
                      <a:stretch>
                        <a:fillRect/>
                      </a:stretch>
                    </p:blipFill>
                    <p:spPr>
                      <a:xfrm>
                        <a:off x="5346700" y="2665413"/>
                        <a:ext cx="2066925" cy="250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9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2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p>
            <a:r>
              <a:rPr lang="zh-CN" altLang="en-US" sz="2000">
                <a:sym typeface="+mn-ea"/>
              </a:rPr>
              <a:t>典型的</a:t>
            </a:r>
            <a:r>
              <a:rPr lang="en-US" altLang="zh-CN" sz="2000">
                <a:sym typeface="+mn-ea"/>
              </a:rPr>
              <a:t>SINS/GNSS</a:t>
            </a:r>
            <a:r>
              <a:rPr lang="zh-CN" altLang="en-US" sz="2000">
                <a:sym typeface="+mn-ea"/>
              </a:rPr>
              <a:t>组合滤波</a:t>
            </a:r>
            <a:r>
              <a:rPr lang="en-US" altLang="zh-CN" sz="2000">
                <a:sym typeface="+mn-ea"/>
              </a:rPr>
              <a:t>(SINS/GPS)</a:t>
            </a:r>
            <a:endParaRPr lang="en-US" altLang="zh-CN" sz="2000">
              <a:sym typeface="+mn-ea"/>
            </a:endParaRPr>
          </a:p>
        </p:txBody>
      </p:sp>
      <p:pic>
        <p:nvPicPr>
          <p:cNvPr id="2" name="图片 1"/>
          <p:cNvPicPr>
            <a:picLocks noChangeAspect="1"/>
          </p:cNvPicPr>
          <p:nvPr/>
        </p:nvPicPr>
        <p:blipFill>
          <a:blip r:embed="rId1"/>
          <a:stretch>
            <a:fillRect/>
          </a:stretch>
        </p:blipFill>
        <p:spPr>
          <a:xfrm>
            <a:off x="213360" y="1524635"/>
            <a:ext cx="8697595" cy="3460750"/>
          </a:xfrm>
          <a:prstGeom prst="rect">
            <a:avLst/>
          </a:prstGeom>
        </p:spPr>
      </p:pic>
    </p:spTree>
    <p:custDataLst>
      <p:tags r:id="rId2"/>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p>
            <a:r>
              <a:rPr lang="en-US" altLang="zh-CN" sz="2000">
                <a:sym typeface="+mn-ea"/>
              </a:rPr>
              <a:t>POS</a:t>
            </a:r>
            <a:r>
              <a:rPr lang="zh-CN" altLang="en-US" sz="2000">
                <a:sym typeface="+mn-ea"/>
              </a:rPr>
              <a:t>处理</a:t>
            </a:r>
            <a:endParaRPr lang="zh-CN" altLang="en-US" sz="2000">
              <a:sym typeface="+mn-ea"/>
            </a:endParaRPr>
          </a:p>
        </p:txBody>
      </p:sp>
      <p:graphicFrame>
        <p:nvGraphicFramePr>
          <p:cNvPr id="5" name="对象 4"/>
          <p:cNvGraphicFramePr/>
          <p:nvPr/>
        </p:nvGraphicFramePr>
        <p:xfrm>
          <a:off x="1628775" y="1142365"/>
          <a:ext cx="6311265" cy="5525770"/>
        </p:xfrm>
        <a:graphic>
          <a:graphicData uri="http://schemas.openxmlformats.org/presentationml/2006/ole">
            <mc:AlternateContent xmlns:mc="http://schemas.openxmlformats.org/markup-compatibility/2006">
              <mc:Choice xmlns:v="urn:schemas-microsoft-com:vml" Requires="v">
                <p:oleObj spid="_x0000_s6" name="" r:id="rId1" imgW="6559550" imgH="6356350" progId="Paint.Picture">
                  <p:embed/>
                </p:oleObj>
              </mc:Choice>
              <mc:Fallback>
                <p:oleObj name="" r:id="rId1" imgW="6559550" imgH="6356350" progId="Paint.Picture">
                  <p:embed/>
                  <p:pic>
                    <p:nvPicPr>
                      <p:cNvPr id="0" name="图片 5"/>
                      <p:cNvPicPr/>
                      <p:nvPr/>
                    </p:nvPicPr>
                    <p:blipFill>
                      <a:blip r:embed="rId2"/>
                      <a:stretch>
                        <a:fillRect/>
                      </a:stretch>
                    </p:blipFill>
                    <p:spPr>
                      <a:xfrm>
                        <a:off x="1628775" y="1142365"/>
                        <a:ext cx="6311265" cy="5525770"/>
                      </a:xfrm>
                      <a:prstGeom prst="rect">
                        <a:avLst/>
                      </a:prstGeom>
                    </p:spPr>
                  </p:pic>
                </p:oleObj>
              </mc:Fallback>
            </mc:AlternateContent>
          </a:graphicData>
        </a:graphic>
      </p:graphicFrame>
      <p:sp>
        <p:nvSpPr>
          <p:cNvPr id="2" name="椭圆 1"/>
          <p:cNvSpPr/>
          <p:nvPr/>
        </p:nvSpPr>
        <p:spPr>
          <a:xfrm>
            <a:off x="2057400" y="3200400"/>
            <a:ext cx="4876800" cy="1087755"/>
          </a:xfrm>
          <a:prstGeom prst="ellipse">
            <a:avLst/>
          </a:prstGeom>
          <a:noFill/>
          <a:ln w="9525" cap="flat" cmpd="sng" algn="ctr">
            <a:solidFill>
              <a:srgbClr val="FF0000"/>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2800" b="1" i="1" u="none" strike="noStrike" cap="none" normalizeH="0" baseline="0" smtClean="0">
                <a:ln>
                  <a:noFill/>
                </a:ln>
                <a:solidFill>
                  <a:srgbClr val="FF0000"/>
                </a:solidFill>
                <a:effectLst/>
                <a:latin typeface="Arial" panose="020B0604020202020204" pitchFamily="34" charset="0"/>
                <a:ea typeface="宋体" panose="02010600030101010101" pitchFamily="2" charset="-122"/>
              </a:rPr>
              <a:t>正反</a:t>
            </a:r>
            <a:r>
              <a:rPr kumimoji="0" lang="zh-CN" altLang="en-US" sz="2800" b="1" i="1" u="none" strike="noStrike" cap="none" normalizeH="0" baseline="0" smtClean="0">
                <a:ln>
                  <a:noFill/>
                </a:ln>
                <a:solidFill>
                  <a:srgbClr val="FF0000"/>
                </a:solidFill>
                <a:effectLst/>
                <a:latin typeface="Arial" panose="020B0604020202020204" pitchFamily="34" charset="0"/>
                <a:ea typeface="宋体" panose="02010600030101010101" pitchFamily="2" charset="-122"/>
              </a:rPr>
              <a:t>转向</a:t>
            </a:r>
            <a:endParaRPr kumimoji="0" lang="zh-CN" altLang="en-US" sz="2800" b="1" i="1"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p:txBody>
      </p:sp>
      <p:sp>
        <p:nvSpPr>
          <p:cNvPr id="7" name="椭圆 6"/>
          <p:cNvSpPr/>
          <p:nvPr/>
        </p:nvSpPr>
        <p:spPr>
          <a:xfrm>
            <a:off x="2260600" y="1803400"/>
            <a:ext cx="4876800" cy="1219200"/>
          </a:xfrm>
          <a:prstGeom prst="ellipse">
            <a:avLst/>
          </a:prstGeom>
          <a:noFill/>
          <a:ln w="9525" cap="flat" cmpd="sng" algn="ctr">
            <a:solidFill>
              <a:srgbClr val="FF0000"/>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2800" b="1" i="1" u="none" strike="noStrike" cap="none" normalizeH="0" baseline="0" smtClean="0">
                <a:ln>
                  <a:noFill/>
                </a:ln>
                <a:solidFill>
                  <a:srgbClr val="FF0000"/>
                </a:solidFill>
                <a:effectLst/>
                <a:latin typeface="Arial" panose="020B0604020202020204" pitchFamily="34" charset="0"/>
                <a:ea typeface="宋体" panose="02010600030101010101" pitchFamily="2" charset="-122"/>
              </a:rPr>
              <a:t>正向滤波</a:t>
            </a:r>
            <a:endParaRPr kumimoji="0" lang="zh-CN" altLang="en-US" sz="2800" b="1" i="1"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p:txBody>
      </p:sp>
      <p:sp>
        <p:nvSpPr>
          <p:cNvPr id="8" name="椭圆 7"/>
          <p:cNvSpPr/>
          <p:nvPr/>
        </p:nvSpPr>
        <p:spPr>
          <a:xfrm>
            <a:off x="2209165" y="4495800"/>
            <a:ext cx="4876800" cy="2036445"/>
          </a:xfrm>
          <a:prstGeom prst="ellipse">
            <a:avLst/>
          </a:prstGeom>
          <a:noFill/>
          <a:ln w="9525" cap="flat" cmpd="sng" algn="ctr">
            <a:solidFill>
              <a:srgbClr val="FF0000"/>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2800" b="1" i="1" u="none" strike="noStrike" cap="none" normalizeH="0" baseline="0" smtClean="0">
                <a:ln>
                  <a:noFill/>
                </a:ln>
                <a:solidFill>
                  <a:srgbClr val="FF0000"/>
                </a:solidFill>
                <a:effectLst/>
                <a:latin typeface="Arial" panose="020B0604020202020204" pitchFamily="34" charset="0"/>
                <a:ea typeface="宋体" panose="02010600030101010101" pitchFamily="2" charset="-122"/>
              </a:rPr>
              <a:t>反向</a:t>
            </a:r>
            <a:r>
              <a:rPr kumimoji="0" lang="zh-CN" altLang="en-US" sz="2800" b="1" i="1" u="none" strike="noStrike" cap="none" normalizeH="0" baseline="0" smtClean="0">
                <a:ln>
                  <a:noFill/>
                </a:ln>
                <a:solidFill>
                  <a:srgbClr val="FF0000"/>
                </a:solidFill>
                <a:effectLst/>
                <a:latin typeface="Arial" panose="020B0604020202020204" pitchFamily="34" charset="0"/>
                <a:ea typeface="宋体" panose="02010600030101010101" pitchFamily="2" charset="-122"/>
              </a:rPr>
              <a:t>滤波</a:t>
            </a:r>
            <a:endParaRPr kumimoji="0" lang="zh-CN" altLang="en-US" sz="2800" b="1" i="1"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p:txBody>
      </p:sp>
    </p:spTree>
    <p:custDataLst>
      <p:tags r:id="rId3"/>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p>
            <a:r>
              <a:rPr lang="en-US" altLang="zh-CN" sz="2000">
                <a:sym typeface="+mn-ea"/>
              </a:rPr>
              <a:t>POS</a:t>
            </a:r>
            <a:r>
              <a:rPr lang="zh-CN" altLang="en-US" sz="2000">
                <a:sym typeface="+mn-ea"/>
              </a:rPr>
              <a:t>处理（正反向融合</a:t>
            </a:r>
            <a:r>
              <a:rPr lang="en-US" altLang="zh-CN" sz="2000">
                <a:sym typeface="+mn-ea"/>
              </a:rPr>
              <a:t>POSFusion</a:t>
            </a:r>
            <a:r>
              <a:rPr lang="zh-CN" altLang="en-US" sz="2000">
                <a:sym typeface="+mn-ea"/>
              </a:rPr>
              <a:t>、作图</a:t>
            </a:r>
            <a:r>
              <a:rPr lang="en-US" altLang="zh-CN" sz="2000">
                <a:sym typeface="+mn-ea"/>
              </a:rPr>
              <a:t>POSplot</a:t>
            </a:r>
            <a:r>
              <a:rPr lang="zh-CN" altLang="en-US" sz="2000">
                <a:sym typeface="+mn-ea"/>
              </a:rPr>
              <a:t>）</a:t>
            </a:r>
            <a:endParaRPr lang="zh-CN" altLang="en-US" sz="2000">
              <a:sym typeface="+mn-ea"/>
            </a:endParaRPr>
          </a:p>
        </p:txBody>
      </p:sp>
      <p:pic>
        <p:nvPicPr>
          <p:cNvPr id="3" name="图片 2"/>
          <p:cNvPicPr>
            <a:picLocks noChangeAspect="1"/>
          </p:cNvPicPr>
          <p:nvPr/>
        </p:nvPicPr>
        <p:blipFill>
          <a:blip r:embed="rId1"/>
          <a:stretch>
            <a:fillRect/>
          </a:stretch>
        </p:blipFill>
        <p:spPr>
          <a:xfrm>
            <a:off x="457200" y="1465580"/>
            <a:ext cx="5111750" cy="2743200"/>
          </a:xfrm>
          <a:prstGeom prst="rect">
            <a:avLst/>
          </a:prstGeom>
        </p:spPr>
      </p:pic>
      <p:pic>
        <p:nvPicPr>
          <p:cNvPr id="9" name="图片 8"/>
          <p:cNvPicPr>
            <a:picLocks noChangeAspect="1"/>
          </p:cNvPicPr>
          <p:nvPr/>
        </p:nvPicPr>
        <p:blipFill>
          <a:blip r:embed="rId2"/>
          <a:stretch>
            <a:fillRect/>
          </a:stretch>
        </p:blipFill>
        <p:spPr>
          <a:xfrm>
            <a:off x="3429000" y="1905000"/>
            <a:ext cx="5327650" cy="328930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665095" y="5115560"/>
            <a:ext cx="1344295" cy="398780"/>
          </a:xfrm>
          <a:prstGeom prst="rect">
            <a:avLst/>
          </a:prstGeom>
          <a:noFill/>
        </p:spPr>
        <p:txBody>
          <a:bodyPr wrap="square" rtlCol="0" anchor="t">
            <a:spAutoFit/>
          </a:bodyPr>
          <a:p>
            <a:r>
              <a:rPr lang="zh-CN" altLang="en-US" sz="2000">
                <a:sym typeface="+mn-ea"/>
              </a:rPr>
              <a:t>仿真</a:t>
            </a:r>
            <a:r>
              <a:rPr lang="zh-CN" altLang="en-US" sz="2000">
                <a:sym typeface="+mn-ea"/>
              </a:rPr>
              <a:t>轨迹</a:t>
            </a:r>
            <a:endParaRPr lang="zh-CN" altLang="en-US" sz="2000">
              <a:sym typeface="+mn-ea"/>
            </a:endParaRPr>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p>
            <a:r>
              <a:rPr lang="en-US" altLang="zh-CN" sz="2000">
                <a:sym typeface="+mn-ea"/>
              </a:rPr>
              <a:t>POS</a:t>
            </a:r>
            <a:r>
              <a:rPr lang="zh-CN" altLang="en-US" sz="2000">
                <a:sym typeface="+mn-ea"/>
              </a:rPr>
              <a:t>处理（仿真</a:t>
            </a:r>
            <a:r>
              <a:rPr lang="zh-CN" altLang="en-US" sz="2000">
                <a:sym typeface="+mn-ea"/>
              </a:rPr>
              <a:t>例子test_POS_fusion.m）</a:t>
            </a:r>
            <a:endParaRPr lang="zh-CN" altLang="en-US" sz="2000">
              <a:sym typeface="+mn-ea"/>
            </a:endParaRPr>
          </a:p>
        </p:txBody>
      </p:sp>
      <p:pic>
        <p:nvPicPr>
          <p:cNvPr id="2" name="图片 1"/>
          <p:cNvPicPr>
            <a:picLocks noChangeAspect="1"/>
          </p:cNvPicPr>
          <p:nvPr/>
        </p:nvPicPr>
        <p:blipFill>
          <a:blip r:embed="rId1"/>
          <a:stretch>
            <a:fillRect/>
          </a:stretch>
        </p:blipFill>
        <p:spPr>
          <a:xfrm>
            <a:off x="152400" y="1454150"/>
            <a:ext cx="6978015" cy="3605530"/>
          </a:xfrm>
          <a:prstGeom prst="rect">
            <a:avLst/>
          </a:prstGeom>
        </p:spPr>
      </p:pic>
      <p:pic>
        <p:nvPicPr>
          <p:cNvPr id="5" name="图片 4"/>
          <p:cNvPicPr>
            <a:picLocks noChangeAspect="1"/>
          </p:cNvPicPr>
          <p:nvPr/>
        </p:nvPicPr>
        <p:blipFill>
          <a:blip r:embed="rId2"/>
          <a:stretch>
            <a:fillRect/>
          </a:stretch>
        </p:blipFill>
        <p:spPr>
          <a:xfrm>
            <a:off x="2001520" y="1828800"/>
            <a:ext cx="7058025" cy="3477260"/>
          </a:xfrm>
          <a:prstGeom prst="rect">
            <a:avLst/>
          </a:prstGeom>
        </p:spPr>
      </p:pic>
      <p:sp>
        <p:nvSpPr>
          <p:cNvPr id="7" name="文本框 6"/>
          <p:cNvSpPr txBox="1"/>
          <p:nvPr/>
        </p:nvSpPr>
        <p:spPr>
          <a:xfrm>
            <a:off x="4879975" y="5334635"/>
            <a:ext cx="2333625" cy="398780"/>
          </a:xfrm>
          <a:prstGeom prst="rect">
            <a:avLst/>
          </a:prstGeom>
          <a:noFill/>
        </p:spPr>
        <p:txBody>
          <a:bodyPr wrap="square" rtlCol="0" anchor="t">
            <a:spAutoFit/>
          </a:bodyPr>
          <a:p>
            <a:r>
              <a:rPr lang="zh-CN" altLang="en-US" sz="2000">
                <a:sym typeface="+mn-ea"/>
              </a:rPr>
              <a:t>正反向滤波</a:t>
            </a:r>
            <a:r>
              <a:rPr lang="en-US" altLang="zh-CN" sz="2000">
                <a:sym typeface="+mn-ea"/>
              </a:rPr>
              <a:t>/</a:t>
            </a:r>
            <a:r>
              <a:rPr lang="zh-CN" altLang="en-US" sz="2000">
                <a:sym typeface="+mn-ea"/>
              </a:rPr>
              <a:t>融合</a:t>
            </a:r>
            <a:endParaRPr lang="zh-CN" altLang="en-US" sz="2000">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14. </a:t>
            </a:r>
            <a:r>
              <a:rPr lang="zh-CN" altLang="en-US" sz="2800" b="1" dirty="0">
                <a:sym typeface="+mn-ea"/>
              </a:rPr>
              <a:t>捷联惯导的系统级标定</a:t>
            </a:r>
            <a:endParaRPr lang="zh-CN" altLang="en-US" sz="2800" b="1" dirty="0"/>
          </a:p>
        </p:txBody>
      </p:sp>
      <p:sp>
        <p:nvSpPr>
          <p:cNvPr id="4" name="文本框 3"/>
          <p:cNvSpPr txBox="1"/>
          <p:nvPr/>
        </p:nvSpPr>
        <p:spPr>
          <a:xfrm>
            <a:off x="304165" y="1066800"/>
            <a:ext cx="8684895" cy="1630045"/>
          </a:xfrm>
          <a:prstGeom prst="rect">
            <a:avLst/>
          </a:prstGeom>
          <a:noFill/>
        </p:spPr>
        <p:txBody>
          <a:bodyPr wrap="square" rtlCol="0" anchor="t">
            <a:spAutoFit/>
          </a:bodyPr>
          <a:p>
            <a:r>
              <a:rPr lang="en-US" altLang="zh-CN" sz="2000"/>
              <a:t>    </a:t>
            </a:r>
            <a:r>
              <a:rPr lang="zh-CN" altLang="en-US" sz="2000"/>
              <a:t>与捷联惯导</a:t>
            </a:r>
            <a:r>
              <a:rPr lang="zh-CN" altLang="en-US" sz="2000">
                <a:sym typeface="+mn-ea"/>
              </a:rPr>
              <a:t>标定相关</a:t>
            </a:r>
            <a:r>
              <a:rPr lang="zh-CN" altLang="en-US" sz="2000"/>
              <a:t>的函数</a:t>
            </a:r>
            <a:r>
              <a:rPr lang="zh-CN" altLang="en-US" sz="2000"/>
              <a:t>主要有</a:t>
            </a:r>
            <a:r>
              <a:rPr lang="zh-CN" sz="2000"/>
              <a:t>：</a:t>
            </a:r>
            <a:endParaRPr lang="zh-CN" sz="2000"/>
          </a:p>
          <a:p>
            <a:pPr marL="342900" indent="-342900">
              <a:buFont typeface="Wingdings" panose="05000000000000000000" charset="0"/>
              <a:buChar char="Ø"/>
            </a:pPr>
            <a:r>
              <a:rPr lang="zh-CN" altLang="en-US" sz="2000">
                <a:sym typeface="+mn-ea"/>
              </a:rPr>
              <a:t>sysclbt：系统级标定，</a:t>
            </a:r>
            <a:r>
              <a:rPr lang="en-US" altLang="zh-CN" sz="2000">
                <a:sym typeface="+mn-ea"/>
              </a:rPr>
              <a:t>43</a:t>
            </a:r>
            <a:r>
              <a:rPr lang="zh-CN" altLang="en-US" sz="2000">
                <a:sym typeface="+mn-ea"/>
              </a:rPr>
              <a:t>维状态</a:t>
            </a:r>
            <a:r>
              <a:rPr lang="en-US" altLang="zh-CN" sz="2000">
                <a:sym typeface="+mn-ea"/>
              </a:rPr>
              <a:t>/3</a:t>
            </a:r>
            <a:r>
              <a:rPr lang="zh-CN" altLang="en-US" sz="2000">
                <a:sym typeface="+mn-ea"/>
              </a:rPr>
              <a:t>维速度误差量测</a:t>
            </a:r>
            <a:r>
              <a:rPr lang="en-US" altLang="zh-CN" sz="2000">
                <a:sym typeface="+mn-ea"/>
              </a:rPr>
              <a:t>(</a:t>
            </a:r>
            <a:r>
              <a:rPr lang="zh-CN" altLang="en-US" sz="1800">
                <a:sym typeface="+mn-ea"/>
              </a:rPr>
              <a:t>文献</a:t>
            </a:r>
            <a:r>
              <a:rPr lang="en-US" altLang="zh-CN" sz="1800">
                <a:sym typeface="+mn-ea"/>
              </a:rPr>
              <a:t>[2]10</a:t>
            </a:r>
            <a:r>
              <a:rPr lang="zh-CN" altLang="en-US" sz="1800">
                <a:sym typeface="+mn-ea"/>
              </a:rPr>
              <a:t>章</a:t>
            </a:r>
            <a:r>
              <a:rPr lang="en-US" altLang="zh-CN" sz="2000">
                <a:sym typeface="+mn-ea"/>
              </a:rPr>
              <a:t>)</a:t>
            </a:r>
            <a:endParaRPr lang="zh-CN" altLang="en-US" sz="2000">
              <a:sym typeface="+mn-ea"/>
            </a:endParaRPr>
          </a:p>
          <a:p>
            <a:pPr marL="342900" indent="-342900">
              <a:buFont typeface="Wingdings" panose="05000000000000000000" charset="0"/>
              <a:buChar char="Ø"/>
            </a:pPr>
            <a:r>
              <a:rPr lang="zh-CN" altLang="en-US" sz="2000">
                <a:sym typeface="+mn-ea"/>
              </a:rPr>
              <a:t>imuclbt：对</a:t>
            </a:r>
            <a:r>
              <a:rPr lang="en-US" altLang="zh-CN" sz="2000">
                <a:sym typeface="+mn-ea"/>
              </a:rPr>
              <a:t>IMU</a:t>
            </a:r>
            <a:r>
              <a:rPr lang="zh-CN" altLang="en-US" sz="2000">
                <a:sym typeface="+mn-ea"/>
              </a:rPr>
              <a:t>数据标定</a:t>
            </a:r>
            <a:r>
              <a:rPr lang="zh-CN" altLang="en-US" sz="2000">
                <a:sym typeface="+mn-ea"/>
              </a:rPr>
              <a:t>修正处理；</a:t>
            </a:r>
            <a:endParaRPr lang="zh-CN" altLang="en-US" sz="2000">
              <a:sym typeface="+mn-ea"/>
            </a:endParaRPr>
          </a:p>
          <a:p>
            <a:pPr marL="342900" indent="-342900">
              <a:buFont typeface="Wingdings" panose="05000000000000000000" charset="0"/>
              <a:buChar char="Ø"/>
            </a:pPr>
            <a:r>
              <a:rPr lang="zh-CN" altLang="en-US" sz="2000">
                <a:sym typeface="+mn-ea"/>
              </a:rPr>
              <a:t>clbtfile：标定参数文件</a:t>
            </a:r>
            <a:r>
              <a:rPr lang="zh-CN" altLang="en-US" sz="2000">
                <a:sym typeface="+mn-ea"/>
              </a:rPr>
              <a:t>读写；</a:t>
            </a:r>
            <a:endParaRPr lang="zh-CN" altLang="en-US" sz="2000">
              <a:sym typeface="+mn-ea"/>
            </a:endParaRPr>
          </a:p>
          <a:p>
            <a:pPr marL="342900" indent="-342900">
              <a:buFont typeface="Wingdings" panose="05000000000000000000" charset="0"/>
              <a:buChar char="Ø"/>
            </a:pPr>
            <a:r>
              <a:rPr lang="en-US" altLang="zh-CN" sz="2000">
                <a:sym typeface="+mn-ea"/>
              </a:rPr>
              <a:t>clbtdiff</a:t>
            </a:r>
            <a:r>
              <a:rPr lang="zh-CN" altLang="en-US" sz="2000">
                <a:sym typeface="+mn-ea"/>
              </a:rPr>
              <a:t>：比较同一</a:t>
            </a:r>
            <a:r>
              <a:rPr lang="zh-CN" altLang="en-US" sz="2000">
                <a:sym typeface="+mn-ea"/>
              </a:rPr>
              <a:t>惯导两次标定之间的偏差。</a:t>
            </a:r>
            <a:endParaRPr lang="zh-CN" altLang="en-US" sz="2000">
              <a:sym typeface="+mn-ea"/>
            </a:endParaRPr>
          </a:p>
        </p:txBody>
      </p:sp>
      <p:pic>
        <p:nvPicPr>
          <p:cNvPr id="2" name="图片 1"/>
          <p:cNvPicPr>
            <a:picLocks noChangeAspect="1"/>
          </p:cNvPicPr>
          <p:nvPr>
            <p:custDataLst>
              <p:tags r:id="rId1"/>
            </p:custDataLst>
          </p:nvPr>
        </p:nvPicPr>
        <p:blipFill>
          <a:blip r:embed="rId2"/>
          <a:stretch>
            <a:fillRect/>
          </a:stretch>
        </p:blipFill>
        <p:spPr>
          <a:xfrm>
            <a:off x="379730" y="2667000"/>
            <a:ext cx="6008370" cy="3046095"/>
          </a:xfrm>
          <a:prstGeom prst="rect">
            <a:avLst/>
          </a:prstGeom>
        </p:spPr>
      </p:pic>
      <p:pic>
        <p:nvPicPr>
          <p:cNvPr id="3" name="图片 2"/>
          <p:cNvPicPr>
            <a:picLocks noChangeAspect="1"/>
          </p:cNvPicPr>
          <p:nvPr/>
        </p:nvPicPr>
        <p:blipFill>
          <a:blip r:embed="rId3"/>
          <a:stretch>
            <a:fillRect/>
          </a:stretch>
        </p:blipFill>
        <p:spPr>
          <a:xfrm>
            <a:off x="2439035" y="2971800"/>
            <a:ext cx="6415405" cy="3225165"/>
          </a:xfrm>
          <a:prstGeom prst="rect">
            <a:avLst/>
          </a:prstGeom>
        </p:spPr>
      </p:pic>
      <p:sp>
        <p:nvSpPr>
          <p:cNvPr id="5" name="文本框 4"/>
          <p:cNvSpPr txBox="1"/>
          <p:nvPr/>
        </p:nvSpPr>
        <p:spPr>
          <a:xfrm>
            <a:off x="1976755" y="6094095"/>
            <a:ext cx="2616835" cy="368300"/>
          </a:xfrm>
          <a:prstGeom prst="rect">
            <a:avLst/>
          </a:prstGeom>
          <a:noFill/>
        </p:spPr>
        <p:txBody>
          <a:bodyPr wrap="square" rtlCol="0" anchor="t">
            <a:spAutoFit/>
          </a:bodyPr>
          <a:p>
            <a:r>
              <a:rPr lang="zh-CN" altLang="en-US" sz="1800"/>
              <a:t>转动过程中</a:t>
            </a:r>
            <a:r>
              <a:rPr lang="en-US" altLang="zh-CN" sz="1800"/>
              <a:t>IMU</a:t>
            </a:r>
            <a:r>
              <a:rPr lang="zh-CN" altLang="en-US" sz="1800"/>
              <a:t>输出</a:t>
            </a:r>
            <a:endParaRPr lang="zh-CN" altLang="en-US" sz="1800"/>
          </a:p>
        </p:txBody>
      </p:sp>
      <p:sp>
        <p:nvSpPr>
          <p:cNvPr id="6" name="文本框 5"/>
          <p:cNvSpPr txBox="1"/>
          <p:nvPr/>
        </p:nvSpPr>
        <p:spPr>
          <a:xfrm>
            <a:off x="5257800" y="6247765"/>
            <a:ext cx="2616835" cy="368300"/>
          </a:xfrm>
          <a:prstGeom prst="rect">
            <a:avLst/>
          </a:prstGeom>
          <a:noFill/>
        </p:spPr>
        <p:txBody>
          <a:bodyPr wrap="square" rtlCol="0" anchor="t">
            <a:spAutoFit/>
          </a:bodyPr>
          <a:p>
            <a:r>
              <a:rPr lang="zh-CN" altLang="en-US" sz="1800"/>
              <a:t>状态均方差收敛</a:t>
            </a:r>
            <a:endParaRPr lang="zh-CN" altLang="en-US" sz="180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14. </a:t>
            </a:r>
            <a:r>
              <a:rPr lang="zh-CN" altLang="en-US" sz="2800" b="1" dirty="0">
                <a:sym typeface="+mn-ea"/>
              </a:rPr>
              <a:t>捷联惯导的系统级标定</a:t>
            </a:r>
            <a:endParaRPr lang="zh-CN" altLang="en-US" sz="2800" b="1" dirty="0"/>
          </a:p>
        </p:txBody>
      </p:sp>
      <p:sp>
        <p:nvSpPr>
          <p:cNvPr id="4" name="文本框 3"/>
          <p:cNvSpPr txBox="1"/>
          <p:nvPr/>
        </p:nvSpPr>
        <p:spPr>
          <a:xfrm>
            <a:off x="223520" y="1142365"/>
            <a:ext cx="8684895" cy="398780"/>
          </a:xfrm>
          <a:prstGeom prst="rect">
            <a:avLst/>
          </a:prstGeom>
          <a:noFill/>
        </p:spPr>
        <p:txBody>
          <a:bodyPr wrap="square" rtlCol="0" anchor="t">
            <a:spAutoFit/>
          </a:bodyPr>
          <a:p>
            <a:r>
              <a:rPr lang="en-US" altLang="zh-CN" sz="2000"/>
              <a:t>    </a:t>
            </a:r>
            <a:r>
              <a:rPr lang="zh-CN" altLang="en-US" sz="2000"/>
              <a:t>一种双轴旋转惯导的</a:t>
            </a:r>
            <a:r>
              <a:rPr lang="en-US" altLang="zh-CN" sz="2000"/>
              <a:t>19</a:t>
            </a:r>
            <a:r>
              <a:rPr lang="zh-CN" altLang="en-US" sz="2000"/>
              <a:t>位置自标定仿真例子</a:t>
            </a:r>
            <a:r>
              <a:rPr lang="en-US" altLang="zh-CN" sz="2000"/>
              <a:t>(</a:t>
            </a:r>
            <a:r>
              <a:rPr lang="zh-CN" altLang="en-US" sz="1800"/>
              <a:t>文献</a:t>
            </a:r>
            <a:r>
              <a:rPr lang="en-US" altLang="zh-CN" sz="1800"/>
              <a:t>[15]</a:t>
            </a:r>
            <a:r>
              <a:rPr lang="en-US" altLang="zh-CN" sz="2000"/>
              <a:t>)</a:t>
            </a:r>
            <a:endParaRPr lang="zh-CN" altLang="en-US" sz="2000">
              <a:sym typeface="+mn-ea"/>
            </a:endParaRPr>
          </a:p>
        </p:txBody>
      </p:sp>
      <p:sp>
        <p:nvSpPr>
          <p:cNvPr id="5" name="文本框 4"/>
          <p:cNvSpPr txBox="1"/>
          <p:nvPr/>
        </p:nvSpPr>
        <p:spPr>
          <a:xfrm>
            <a:off x="2209800" y="5649595"/>
            <a:ext cx="2616835" cy="368300"/>
          </a:xfrm>
          <a:prstGeom prst="rect">
            <a:avLst/>
          </a:prstGeom>
          <a:noFill/>
        </p:spPr>
        <p:txBody>
          <a:bodyPr wrap="square" rtlCol="0" anchor="t">
            <a:spAutoFit/>
          </a:bodyPr>
          <a:p>
            <a:r>
              <a:rPr lang="zh-CN" altLang="en-US" sz="1800"/>
              <a:t>转动过程中</a:t>
            </a:r>
            <a:r>
              <a:rPr lang="en-US" altLang="zh-CN" sz="1800"/>
              <a:t>IMU</a:t>
            </a:r>
            <a:r>
              <a:rPr lang="zh-CN" altLang="en-US" sz="1800"/>
              <a:t>输出</a:t>
            </a:r>
            <a:endParaRPr lang="zh-CN" altLang="en-US" sz="1800"/>
          </a:p>
        </p:txBody>
      </p:sp>
      <p:sp>
        <p:nvSpPr>
          <p:cNvPr id="6" name="文本框 5"/>
          <p:cNvSpPr txBox="1"/>
          <p:nvPr/>
        </p:nvSpPr>
        <p:spPr>
          <a:xfrm>
            <a:off x="5410200" y="5607050"/>
            <a:ext cx="2616835" cy="368300"/>
          </a:xfrm>
          <a:prstGeom prst="rect">
            <a:avLst/>
          </a:prstGeom>
          <a:noFill/>
        </p:spPr>
        <p:txBody>
          <a:bodyPr wrap="square" rtlCol="0" anchor="t">
            <a:spAutoFit/>
          </a:bodyPr>
          <a:p>
            <a:r>
              <a:rPr lang="zh-CN" altLang="en-US" sz="1800"/>
              <a:t>状态均方差收敛</a:t>
            </a:r>
            <a:endParaRPr lang="zh-CN" altLang="en-US" sz="1800"/>
          </a:p>
        </p:txBody>
      </p:sp>
      <p:pic>
        <p:nvPicPr>
          <p:cNvPr id="7" name="图片 6"/>
          <p:cNvPicPr>
            <a:picLocks noChangeAspect="1"/>
          </p:cNvPicPr>
          <p:nvPr/>
        </p:nvPicPr>
        <p:blipFill>
          <a:blip r:embed="rId1"/>
          <a:stretch>
            <a:fillRect/>
          </a:stretch>
        </p:blipFill>
        <p:spPr>
          <a:xfrm>
            <a:off x="227330" y="1600200"/>
            <a:ext cx="7120255" cy="3583940"/>
          </a:xfrm>
          <a:prstGeom prst="rect">
            <a:avLst/>
          </a:prstGeom>
        </p:spPr>
      </p:pic>
      <p:pic>
        <p:nvPicPr>
          <p:cNvPr id="8" name="图片 7"/>
          <p:cNvPicPr>
            <a:picLocks noChangeAspect="1"/>
          </p:cNvPicPr>
          <p:nvPr/>
        </p:nvPicPr>
        <p:blipFill>
          <a:blip r:embed="rId2"/>
          <a:stretch>
            <a:fillRect/>
          </a:stretch>
        </p:blipFill>
        <p:spPr>
          <a:xfrm>
            <a:off x="1601470" y="1905000"/>
            <a:ext cx="7376160" cy="368871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483"/>
            <a:ext cx="8229600" cy="1143000"/>
          </a:xfrm>
        </p:spPr>
        <p:txBody>
          <a:bodyPr vert="horz" wrap="square" lIns="91440" tIns="45720" rIns="91440" bIns="45720" anchor="ctr" anchorCtr="0"/>
          <a:p>
            <a:pPr algn="l" eaLnBrk="1" hangingPunct="1"/>
            <a:r>
              <a:rPr lang="en-US" altLang="zh-CN" sz="2800" b="1" dirty="0"/>
              <a:t>2. </a:t>
            </a:r>
            <a:r>
              <a:rPr lang="zh-CN" altLang="en-US" sz="2800" b="1" dirty="0"/>
              <a:t>下载与安装</a:t>
            </a:r>
            <a:r>
              <a:rPr lang="zh-CN" altLang="en-US" sz="2800" b="1" dirty="0">
                <a:sym typeface="+mn-ea"/>
              </a:rPr>
              <a:t>初始化</a:t>
            </a:r>
            <a:r>
              <a:rPr lang="zh-CN" altLang="en-US" sz="2800" b="1" dirty="0"/>
              <a:t> </a:t>
            </a:r>
            <a:endParaRPr lang="zh-CN" altLang="en-US" sz="2800" b="1" dirty="0"/>
          </a:p>
        </p:txBody>
      </p:sp>
      <p:sp>
        <p:nvSpPr>
          <p:cNvPr id="175167" name="Rectangle 63"/>
          <p:cNvSpPr/>
          <p:nvPr/>
        </p:nvSpPr>
        <p:spPr>
          <a:xfrm>
            <a:off x="381000" y="1053465"/>
            <a:ext cx="8465185" cy="706755"/>
          </a:xfrm>
          <a:prstGeom prst="rect">
            <a:avLst/>
          </a:prstGeom>
          <a:noFill/>
          <a:ln w="9525">
            <a:noFill/>
          </a:ln>
        </p:spPr>
        <p:txBody>
          <a:bodyPr wrap="square" anchor="ctr" anchorCtr="0">
            <a:spAutoFit/>
          </a:bodyPr>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2</a:t>
            </a:r>
            <a:r>
              <a:rPr lang="zh-CN" altLang="en-US" sz="2000" dirty="0">
                <a:sym typeface="+mn-ea"/>
              </a:rPr>
              <a:t>）将</a:t>
            </a:r>
            <a:r>
              <a:rPr lang="en-US" altLang="zh-CN" sz="2000" dirty="0">
                <a:sym typeface="+mn-ea"/>
              </a:rPr>
              <a:t>PSINSyymmdd.rar</a:t>
            </a:r>
            <a:r>
              <a:rPr lang="zh-CN" altLang="en-US" sz="2000" dirty="0">
                <a:sym typeface="+mn-ea"/>
              </a:rPr>
              <a:t>解压（建议放在</a:t>
            </a:r>
            <a:r>
              <a:rPr lang="en-US" altLang="zh-CN" sz="2000" dirty="0">
                <a:sym typeface="+mn-ea"/>
              </a:rPr>
              <a:t>D</a:t>
            </a:r>
            <a:r>
              <a:rPr lang="zh-CN" altLang="en-US" sz="2000" dirty="0">
                <a:sym typeface="+mn-ea"/>
              </a:rPr>
              <a:t>盘根目录下且不改变</a:t>
            </a:r>
            <a:r>
              <a:rPr lang="zh-CN" altLang="en-US" sz="2000" dirty="0">
                <a:sym typeface="+mn-ea"/>
              </a:rPr>
              <a:t>工具箱所有文件夹名</a:t>
            </a:r>
            <a:r>
              <a:rPr lang="zh-CN" altLang="en-US" sz="2000" dirty="0">
                <a:sym typeface="+mn-ea"/>
              </a:rPr>
              <a:t>称），</a:t>
            </a:r>
            <a:r>
              <a:rPr lang="zh-CN" altLang="en-US" sz="2000" dirty="0">
                <a:sym typeface="+mn-ea"/>
              </a:rPr>
              <a:t>其目录结构</a:t>
            </a:r>
            <a:r>
              <a:rPr lang="zh-CN" altLang="en-US" sz="2000" dirty="0">
                <a:sym typeface="+mn-ea"/>
              </a:rPr>
              <a:t>为：</a:t>
            </a:r>
            <a:endParaRPr lang="zh-CN" altLang="en-US" sz="2000" dirty="0">
              <a:sym typeface="+mn-ea"/>
            </a:endParaRPr>
          </a:p>
        </p:txBody>
      </p:sp>
      <p:pic>
        <p:nvPicPr>
          <p:cNvPr id="7" name="图片 6"/>
          <p:cNvPicPr>
            <a:picLocks noChangeAspect="1"/>
          </p:cNvPicPr>
          <p:nvPr>
            <p:custDataLst>
              <p:tags r:id="rId1"/>
            </p:custDataLst>
          </p:nvPr>
        </p:nvPicPr>
        <p:blipFill>
          <a:blip r:embed="rId2"/>
          <a:stretch>
            <a:fillRect/>
          </a:stretch>
        </p:blipFill>
        <p:spPr>
          <a:xfrm>
            <a:off x="918845" y="1746250"/>
            <a:ext cx="6254115" cy="2235835"/>
          </a:xfrm>
          <a:prstGeom prst="rect">
            <a:avLst/>
          </a:prstGeom>
        </p:spPr>
      </p:pic>
      <p:sp>
        <p:nvSpPr>
          <p:cNvPr id="14" name="Rectangle 63"/>
          <p:cNvSpPr/>
          <p:nvPr/>
        </p:nvSpPr>
        <p:spPr>
          <a:xfrm>
            <a:off x="469900" y="4030980"/>
            <a:ext cx="8536940" cy="2584450"/>
          </a:xfrm>
          <a:prstGeom prst="rect">
            <a:avLst/>
          </a:prstGeom>
          <a:noFill/>
          <a:ln w="9525">
            <a:noFill/>
          </a:ln>
        </p:spPr>
        <p:txBody>
          <a:bodyPr wrap="square" anchor="ctr" anchorCtr="0">
            <a:spAutoFit/>
          </a:bodyPr>
          <a:p>
            <a:pPr>
              <a:lnSpc>
                <a:spcPct val="100000"/>
              </a:lnSpc>
              <a:spcBef>
                <a:spcPts val="0"/>
              </a:spcBef>
              <a:spcAft>
                <a:spcPts val="0"/>
              </a:spcAft>
            </a:pPr>
            <a:r>
              <a:rPr lang="zh-CN" altLang="en-US" sz="1800" dirty="0">
                <a:sym typeface="+mn-ea"/>
              </a:rPr>
              <a:t>各子文件夹</a:t>
            </a:r>
            <a:r>
              <a:rPr lang="zh-CN" altLang="en-US" sz="1800" dirty="0">
                <a:sym typeface="+mn-ea"/>
              </a:rPr>
              <a:t>主要功能</a:t>
            </a:r>
            <a:r>
              <a:rPr lang="zh-CN" altLang="en-US" sz="1800" dirty="0">
                <a:sym typeface="+mn-ea"/>
              </a:rPr>
              <a:t>描述：</a:t>
            </a:r>
            <a:endParaRPr lang="zh-CN" altLang="en-US" sz="1800" dirty="0">
              <a:sym typeface="+mn-ea"/>
            </a:endParaRPr>
          </a:p>
          <a:p>
            <a:pPr marL="342900" indent="-342900">
              <a:lnSpc>
                <a:spcPct val="100000"/>
              </a:lnSpc>
              <a:spcBef>
                <a:spcPts val="0"/>
              </a:spcBef>
              <a:spcAft>
                <a:spcPts val="0"/>
              </a:spcAft>
              <a:buFont typeface="Wingdings" panose="05000000000000000000" charset="0"/>
              <a:buChar char="Ø"/>
            </a:pPr>
            <a:r>
              <a:rPr lang="en-US" altLang="zh-CN" sz="1800" dirty="0">
                <a:sym typeface="+mn-ea"/>
              </a:rPr>
              <a:t>base</a:t>
            </a:r>
            <a:r>
              <a:rPr lang="zh-CN" altLang="en-US" sz="1800" dirty="0">
                <a:sym typeface="+mn-ea"/>
              </a:rPr>
              <a:t>：</a:t>
            </a:r>
            <a:r>
              <a:rPr lang="zh-CN" altLang="en-US" sz="1800" dirty="0">
                <a:sym typeface="+mn-ea"/>
              </a:rPr>
              <a:t>核心算法、数据预处理及图形显示等库函数；</a:t>
            </a:r>
            <a:endParaRPr lang="zh-CN" altLang="en-US" sz="1800" dirty="0">
              <a:sym typeface="+mn-ea"/>
            </a:endParaRPr>
          </a:p>
          <a:p>
            <a:pPr marL="342900" indent="-342900">
              <a:lnSpc>
                <a:spcPct val="100000"/>
              </a:lnSpc>
              <a:spcBef>
                <a:spcPts val="0"/>
              </a:spcBef>
              <a:spcAft>
                <a:spcPts val="0"/>
              </a:spcAft>
              <a:buFont typeface="Wingdings" panose="05000000000000000000" charset="0"/>
              <a:buChar char="Ø"/>
            </a:pPr>
            <a:r>
              <a:rPr lang="en-US" altLang="zh-CN" sz="1800" dirty="0">
                <a:sym typeface="+mn-ea"/>
              </a:rPr>
              <a:t>data</a:t>
            </a:r>
            <a:r>
              <a:rPr lang="zh-CN" altLang="en-US" sz="1800" dirty="0">
                <a:sym typeface="+mn-ea"/>
              </a:rPr>
              <a:t>：用于工具箱提供的样本数据、生成中间</a:t>
            </a:r>
            <a:r>
              <a:rPr lang="zh-CN" altLang="en-US" sz="1800" dirty="0">
                <a:sym typeface="+mn-ea"/>
              </a:rPr>
              <a:t>数据、</a:t>
            </a:r>
            <a:r>
              <a:rPr lang="zh-CN" altLang="en-US" sz="1800" dirty="0">
                <a:sym typeface="+mn-ea"/>
              </a:rPr>
              <a:t>或用户输入输出存放数据；</a:t>
            </a:r>
            <a:endParaRPr lang="zh-CN" altLang="en-US" sz="1800" dirty="0">
              <a:sym typeface="+mn-ea"/>
            </a:endParaRPr>
          </a:p>
          <a:p>
            <a:pPr marL="342900" indent="-342900">
              <a:lnSpc>
                <a:spcPct val="100000"/>
              </a:lnSpc>
              <a:spcBef>
                <a:spcPts val="0"/>
              </a:spcBef>
              <a:spcAft>
                <a:spcPts val="0"/>
              </a:spcAft>
              <a:buFont typeface="Wingdings" panose="05000000000000000000" charset="0"/>
              <a:buChar char="Ø"/>
            </a:pPr>
            <a:r>
              <a:rPr lang="en-US" altLang="zh-CN" sz="1800" dirty="0">
                <a:sym typeface="+mn-ea"/>
              </a:rPr>
              <a:t>demos</a:t>
            </a:r>
            <a:r>
              <a:rPr lang="zh-CN" altLang="en-US" sz="1800" dirty="0">
                <a:sym typeface="+mn-ea"/>
              </a:rPr>
              <a:t>：</a:t>
            </a:r>
            <a:r>
              <a:rPr lang="zh-CN" altLang="en-US" sz="1800" dirty="0">
                <a:sym typeface="+mn-ea"/>
              </a:rPr>
              <a:t>一系列演示和测试例子；</a:t>
            </a:r>
            <a:endParaRPr lang="zh-CN" altLang="en-US" sz="1800" dirty="0">
              <a:sym typeface="+mn-ea"/>
            </a:endParaRPr>
          </a:p>
          <a:p>
            <a:pPr marL="342900" indent="-342900">
              <a:lnSpc>
                <a:spcPct val="100000"/>
              </a:lnSpc>
              <a:spcBef>
                <a:spcPts val="0"/>
              </a:spcBef>
              <a:spcAft>
                <a:spcPts val="0"/>
              </a:spcAft>
              <a:buFont typeface="Wingdings" panose="05000000000000000000" charset="0"/>
              <a:buChar char="Ø"/>
            </a:pPr>
            <a:r>
              <a:rPr lang="en-US" altLang="zh-CN" sz="1800" dirty="0">
                <a:sym typeface="+mn-ea"/>
              </a:rPr>
              <a:t>dlg</a:t>
            </a:r>
            <a:r>
              <a:rPr lang="zh-CN" altLang="en-US" sz="1800" dirty="0">
                <a:sym typeface="+mn-ea"/>
              </a:rPr>
              <a:t>：可视化（对话框）应用例子；</a:t>
            </a:r>
            <a:endParaRPr lang="zh-CN" altLang="en-US" sz="1800" dirty="0">
              <a:sym typeface="+mn-ea"/>
            </a:endParaRPr>
          </a:p>
          <a:p>
            <a:pPr marL="342900" indent="-342900">
              <a:lnSpc>
                <a:spcPct val="100000"/>
              </a:lnSpc>
              <a:spcBef>
                <a:spcPts val="0"/>
              </a:spcBef>
              <a:spcAft>
                <a:spcPts val="0"/>
              </a:spcAft>
              <a:buFont typeface="Wingdings" panose="05000000000000000000" charset="0"/>
              <a:buChar char="Ø"/>
            </a:pPr>
            <a:r>
              <a:rPr lang="en-US" altLang="zh-CN" sz="1800" dirty="0">
                <a:sym typeface="+mn-ea"/>
              </a:rPr>
              <a:t>doc</a:t>
            </a:r>
            <a:r>
              <a:rPr lang="zh-CN" altLang="en-US" sz="1800" dirty="0">
                <a:sym typeface="+mn-ea"/>
              </a:rPr>
              <a:t>：工具箱介绍和使用说明</a:t>
            </a:r>
            <a:r>
              <a:rPr lang="zh-CN" altLang="en-US" sz="1800" dirty="0">
                <a:sym typeface="+mn-ea"/>
              </a:rPr>
              <a:t>等文档；</a:t>
            </a:r>
            <a:endParaRPr lang="zh-CN" altLang="en-US" sz="1800" dirty="0">
              <a:sym typeface="+mn-ea"/>
            </a:endParaRPr>
          </a:p>
          <a:p>
            <a:pPr marL="342900" indent="-342900">
              <a:lnSpc>
                <a:spcPct val="100000"/>
              </a:lnSpc>
              <a:spcBef>
                <a:spcPts val="0"/>
              </a:spcBef>
              <a:spcAft>
                <a:spcPts val="0"/>
              </a:spcAft>
              <a:buFont typeface="Wingdings" panose="05000000000000000000" charset="0"/>
              <a:buChar char="Ø"/>
            </a:pPr>
            <a:r>
              <a:rPr lang="en-US" altLang="zh-CN" sz="1800" dirty="0">
                <a:sym typeface="+mn-ea"/>
              </a:rPr>
              <a:t>gnss</a:t>
            </a:r>
            <a:r>
              <a:rPr lang="zh-CN" altLang="en-US" sz="1800" dirty="0">
                <a:sym typeface="+mn-ea"/>
              </a:rPr>
              <a:t>：仅试图用于</a:t>
            </a:r>
            <a:r>
              <a:rPr lang="en-US" altLang="zh-CN" sz="1800" dirty="0">
                <a:sym typeface="+mn-ea"/>
              </a:rPr>
              <a:t>SINS/GNSS</a:t>
            </a:r>
            <a:r>
              <a:rPr lang="zh-CN" altLang="en-US" sz="1800" dirty="0">
                <a:sym typeface="+mn-ea"/>
              </a:rPr>
              <a:t>紧组合</a:t>
            </a:r>
            <a:r>
              <a:rPr lang="zh-CN" altLang="en-US" sz="1800" dirty="0">
                <a:sym typeface="+mn-ea"/>
              </a:rPr>
              <a:t>中卫导信号处理，不太</a:t>
            </a:r>
            <a:r>
              <a:rPr lang="zh-CN" altLang="en-US" sz="1800" dirty="0">
                <a:sym typeface="+mn-ea"/>
              </a:rPr>
              <a:t>专业；</a:t>
            </a:r>
            <a:endParaRPr lang="zh-CN" altLang="en-US" sz="1800" dirty="0">
              <a:sym typeface="+mn-ea"/>
            </a:endParaRPr>
          </a:p>
          <a:p>
            <a:pPr marL="342900" indent="-342900">
              <a:lnSpc>
                <a:spcPct val="100000"/>
              </a:lnSpc>
              <a:spcBef>
                <a:spcPts val="0"/>
              </a:spcBef>
              <a:spcAft>
                <a:spcPts val="0"/>
              </a:spcAft>
              <a:buFont typeface="Wingdings" panose="05000000000000000000" charset="0"/>
              <a:buChar char="Ø"/>
            </a:pPr>
            <a:r>
              <a:rPr lang="en-US" altLang="zh-CN" sz="1800" dirty="0">
                <a:sym typeface="+mn-ea"/>
              </a:rPr>
              <a:t>mytest</a:t>
            </a:r>
            <a:r>
              <a:rPr lang="zh-CN" altLang="en-US" sz="1800" dirty="0">
                <a:sym typeface="+mn-ea"/>
              </a:rPr>
              <a:t>：建议用户</a:t>
            </a:r>
            <a:r>
              <a:rPr lang="zh-CN" altLang="en-US" sz="1800" dirty="0">
                <a:sym typeface="+mn-ea"/>
              </a:rPr>
              <a:t>修改、编写的测试和应用例子放在该文件夹下；</a:t>
            </a:r>
            <a:endParaRPr lang="zh-CN" altLang="en-US" sz="1800" dirty="0">
              <a:sym typeface="+mn-ea"/>
            </a:endParaRPr>
          </a:p>
          <a:p>
            <a:pPr marL="342900" indent="-342900">
              <a:lnSpc>
                <a:spcPct val="100000"/>
              </a:lnSpc>
              <a:spcBef>
                <a:spcPts val="0"/>
              </a:spcBef>
              <a:spcAft>
                <a:spcPts val="0"/>
              </a:spcAft>
              <a:buFont typeface="Wingdings" panose="05000000000000000000" charset="0"/>
              <a:buChar char="Ø"/>
            </a:pPr>
            <a:r>
              <a:rPr lang="en-US" altLang="zh-CN" sz="1800" dirty="0">
                <a:sym typeface="+mn-ea"/>
              </a:rPr>
              <a:t>vc60</a:t>
            </a:r>
            <a:r>
              <a:rPr lang="zh-CN" altLang="en-US" sz="1800" dirty="0">
                <a:sym typeface="+mn-ea"/>
              </a:rPr>
              <a:t>：</a:t>
            </a:r>
            <a:r>
              <a:rPr lang="en-US" altLang="zh-CN" sz="1800" dirty="0">
                <a:sym typeface="+mn-ea"/>
              </a:rPr>
              <a:t>VC6.0</a:t>
            </a:r>
            <a:r>
              <a:rPr lang="zh-CN" altLang="en-US" sz="1800" dirty="0">
                <a:sym typeface="+mn-ea"/>
              </a:rPr>
              <a:t>工程文件</a:t>
            </a:r>
            <a:r>
              <a:rPr lang="zh-CN" altLang="en-US" sz="1800" dirty="0">
                <a:sym typeface="+mn-ea"/>
              </a:rPr>
              <a:t>夹，</a:t>
            </a:r>
            <a:r>
              <a:rPr lang="zh-CN" altLang="en-US" sz="1800" dirty="0">
                <a:sym typeface="+mn-ea"/>
              </a:rPr>
              <a:t>导航核心算法用</a:t>
            </a:r>
            <a:r>
              <a:rPr lang="en-US" altLang="zh-CN" sz="1800" dirty="0">
                <a:sym typeface="+mn-ea"/>
              </a:rPr>
              <a:t>C++</a:t>
            </a:r>
            <a:r>
              <a:rPr lang="zh-CN" altLang="en-US" sz="1800" dirty="0">
                <a:sym typeface="+mn-ea"/>
              </a:rPr>
              <a:t>编写，可移植于嵌入式应用。</a:t>
            </a:r>
            <a:r>
              <a:rPr lang="en-US" altLang="zh-CN" sz="1800" dirty="0">
                <a:sym typeface="+mn-ea"/>
              </a:rPr>
              <a:t> </a:t>
            </a:r>
            <a:endParaRPr lang="en-US" altLang="zh-CN" sz="1800" dirty="0">
              <a:sym typeface="+mn-ea"/>
            </a:endParaRPr>
          </a:p>
        </p:txBody>
      </p:sp>
      <p:pic>
        <p:nvPicPr>
          <p:cNvPr id="2" name="图片 1"/>
          <p:cNvPicPr>
            <a:picLocks noChangeAspect="1"/>
          </p:cNvPicPr>
          <p:nvPr>
            <p:custDataLst>
              <p:tags r:id="rId3"/>
            </p:custDataLst>
          </p:nvPr>
        </p:nvPicPr>
        <p:blipFill>
          <a:blip r:embed="rId4"/>
          <a:stretch>
            <a:fillRect/>
          </a:stretch>
        </p:blipFill>
        <p:spPr>
          <a:xfrm>
            <a:off x="6171565" y="1515110"/>
            <a:ext cx="2632710" cy="2546350"/>
          </a:xfrm>
          <a:prstGeom prst="rect">
            <a:avLst/>
          </a:prstGeom>
        </p:spPr>
      </p:pic>
      <p:sp>
        <p:nvSpPr>
          <p:cNvPr id="4" name="左大括号 3"/>
          <p:cNvSpPr/>
          <p:nvPr/>
        </p:nvSpPr>
        <p:spPr>
          <a:xfrm>
            <a:off x="5913120" y="2209800"/>
            <a:ext cx="410210" cy="1828800"/>
          </a:xfrm>
          <a:prstGeom prst="leftBrace">
            <a:avLst>
              <a:gd name="adj1" fmla="val 8333"/>
              <a:gd name="adj2" fmla="val 48958"/>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5" name="直接箭头连接符 4"/>
          <p:cNvCxnSpPr/>
          <p:nvPr/>
        </p:nvCxnSpPr>
        <p:spPr>
          <a:xfrm>
            <a:off x="1371600" y="2819400"/>
            <a:ext cx="4419600" cy="304800"/>
          </a:xfrm>
          <a:prstGeom prst="straightConnector1">
            <a:avLst/>
          </a:prstGeom>
          <a:solidFill>
            <a:schemeClr val="accent1"/>
          </a:solidFill>
          <a:ln w="9525" cap="flat" cmpd="sng" algn="ctr">
            <a:solidFill>
              <a:srgbClr val="FF0000"/>
            </a:solidFill>
            <a:prstDash val="solid"/>
            <a:round/>
            <a:headEnd type="none" w="med" len="med"/>
            <a:tailEnd type="arrow" w="med" len="med"/>
          </a:ln>
        </p:spPr>
      </p:cxn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3813810" cy="398780"/>
          </a:xfrm>
          <a:prstGeom prst="rect">
            <a:avLst/>
          </a:prstGeom>
          <a:noFill/>
        </p:spPr>
        <p:txBody>
          <a:bodyPr wrap="square" rtlCol="0" anchor="t">
            <a:spAutoFit/>
          </a:bodyPr>
          <a:p>
            <a:r>
              <a:rPr lang="zh-CN" altLang="en-US" sz="2000"/>
              <a:t>（</a:t>
            </a:r>
            <a:r>
              <a:rPr lang="en-US" altLang="zh-CN" sz="2000"/>
              <a:t>1</a:t>
            </a:r>
            <a:r>
              <a:rPr lang="zh-CN" altLang="en-US" sz="2000"/>
              <a:t>）</a:t>
            </a:r>
            <a:r>
              <a:rPr lang="en-US" sz="2000">
                <a:latin typeface="Times New Roman" panose="02020603050405020304" charset="0"/>
                <a:sym typeface="+mn-ea"/>
              </a:rPr>
              <a:t>PSINS C++</a:t>
            </a:r>
            <a:r>
              <a:rPr lang="zh-CN" altLang="en-US" sz="2000">
                <a:latin typeface="Times New Roman" panose="02020603050405020304" charset="0"/>
                <a:sym typeface="+mn-ea"/>
              </a:rPr>
              <a:t>导航库</a:t>
            </a:r>
            <a:r>
              <a:rPr lang="zh-CN" altLang="en-US" sz="2000">
                <a:latin typeface="Times New Roman" panose="02020603050405020304" charset="0"/>
                <a:sym typeface="+mn-ea"/>
              </a:rPr>
              <a:t>特点</a:t>
            </a:r>
            <a:endParaRPr lang="zh-CN" altLang="en-US" sz="2000">
              <a:latin typeface="Times New Roman" panose="02020603050405020304" charset="0"/>
              <a:sym typeface="+mn-ea"/>
            </a:endParaRPr>
          </a:p>
        </p:txBody>
      </p:sp>
      <p:sp>
        <p:nvSpPr>
          <p:cNvPr id="100" name="文本框 99"/>
          <p:cNvSpPr txBox="1"/>
          <p:nvPr/>
        </p:nvSpPr>
        <p:spPr>
          <a:xfrm>
            <a:off x="534035" y="1525270"/>
            <a:ext cx="8092440" cy="4523105"/>
          </a:xfrm>
          <a:prstGeom prst="rect">
            <a:avLst/>
          </a:prstGeom>
          <a:noFill/>
          <a:ln w="9525">
            <a:noFill/>
          </a:ln>
        </p:spPr>
        <p:txBody>
          <a:bodyPr wrap="square">
            <a:spAutoFit/>
          </a:bodyPr>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不依赖于其它外部的数学运算库函数</a:t>
            </a:r>
            <a:r>
              <a:rPr lang="en-US" altLang="zh-CN" sz="2000">
                <a:latin typeface="Times New Roman" panose="02020603050405020304" charset="0"/>
                <a:ea typeface="宋体" panose="02010600030101010101" pitchFamily="2" charset="-122"/>
              </a:rPr>
              <a:t>(</a:t>
            </a:r>
            <a:r>
              <a:rPr lang="zh-CN" altLang="en-US" sz="2000">
                <a:latin typeface="Times New Roman" panose="02020603050405020304" charset="0"/>
                <a:ea typeface="宋体" panose="02010600030101010101" pitchFamily="2" charset="-122"/>
              </a:rPr>
              <a:t>比如</a:t>
            </a:r>
            <a:r>
              <a:rPr lang="en-US" altLang="zh-CN" sz="2000">
                <a:latin typeface="Times New Roman" panose="02020603050405020304" charset="0"/>
                <a:ea typeface="宋体" panose="02010600030101010101" pitchFamily="2" charset="-122"/>
              </a:rPr>
              <a:t>Eigen/OpenCV)</a:t>
            </a:r>
            <a:r>
              <a:rPr lang="zh-CN" sz="2000">
                <a:latin typeface="Times New Roman" panose="02020603050405020304" charset="0"/>
                <a:ea typeface="宋体" panose="02010600030101010101" pitchFamily="2" charset="-122"/>
              </a:rPr>
              <a:t>，仅用标准</a:t>
            </a:r>
            <a:r>
              <a:rPr lang="en-US" sz="2000">
                <a:latin typeface="Times New Roman" panose="02020603050405020304" charset="0"/>
                <a:ea typeface="宋体" panose="02010600030101010101" pitchFamily="2" charset="-122"/>
              </a:rPr>
              <a:t>C</a:t>
            </a:r>
            <a:r>
              <a:rPr lang="zh-CN" sz="2000">
                <a:latin typeface="Times New Roman" panose="02020603050405020304" charset="0"/>
                <a:ea typeface="宋体" panose="02010600030101010101" pitchFamily="2" charset="-122"/>
              </a:rPr>
              <a:t>库即可；</a:t>
            </a:r>
            <a:endParaRPr lang="zh-CN" sz="2000">
              <a:latin typeface="Times New Roman" panose="02020603050405020304" charset="0"/>
              <a:ea typeface="宋体" panose="02010600030101010101" pitchFamily="2" charset="-122"/>
            </a:endParaRPr>
          </a:p>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编写了大量的适用于捷联惯导算法的的四元数、三维向量、三维矩阵、向量、矩阵等类、函数（</a:t>
            </a:r>
            <a:r>
              <a:rPr lang="en-US" altLang="zh-CN" sz="2000">
                <a:latin typeface="Times New Roman" panose="02020603050405020304" charset="0"/>
                <a:ea typeface="宋体" panose="02010600030101010101" pitchFamily="2" charset="-122"/>
              </a:rPr>
              <a:t>5000+</a:t>
            </a:r>
            <a:r>
              <a:rPr lang="zh-CN" altLang="en-US" sz="2000">
                <a:latin typeface="Times New Roman" panose="02020603050405020304" charset="0"/>
                <a:ea typeface="宋体" panose="02010600030101010101" pitchFamily="2" charset="-122"/>
              </a:rPr>
              <a:t>行</a:t>
            </a:r>
            <a:r>
              <a:rPr lang="zh-CN" altLang="en-US" sz="2000">
                <a:latin typeface="Times New Roman" panose="02020603050405020304" charset="0"/>
                <a:ea typeface="宋体" panose="02010600030101010101" pitchFamily="2" charset="-122"/>
              </a:rPr>
              <a:t>核心代码</a:t>
            </a:r>
            <a:r>
              <a:rPr lang="zh-CN" sz="2000">
                <a:latin typeface="Times New Roman" panose="02020603050405020304" charset="0"/>
                <a:ea typeface="宋体" panose="02010600030101010101" pitchFamily="2" charset="-122"/>
              </a:rPr>
              <a:t>）；</a:t>
            </a:r>
            <a:endParaRPr lang="zh-CN" sz="2000">
              <a:latin typeface="Times New Roman" panose="02020603050405020304" charset="0"/>
              <a:ea typeface="宋体" panose="02010600030101010101" pitchFamily="2" charset="-122"/>
            </a:endParaRPr>
          </a:p>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捷联惯导更新算法考虑了全面</a:t>
            </a:r>
            <a:r>
              <a:rPr lang="zh-CN" sz="2000">
                <a:latin typeface="Times New Roman" panose="02020603050405020304" charset="0"/>
                <a:ea typeface="宋体" panose="02010600030101010101" pitchFamily="2" charset="-122"/>
              </a:rPr>
              <a:t>的误差补偿细节，精度高，满足所有的实际应用场合；</a:t>
            </a:r>
            <a:endParaRPr lang="zh-CN" sz="2000">
              <a:latin typeface="Times New Roman" panose="02020603050405020304" charset="0"/>
              <a:ea typeface="宋体" panose="02010600030101010101" pitchFamily="2" charset="-122"/>
            </a:endParaRPr>
          </a:p>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具备很好的</a:t>
            </a:r>
            <a:r>
              <a:rPr lang="en-US" sz="2000">
                <a:latin typeface="Times New Roman" panose="02020603050405020304" charset="0"/>
                <a:ea typeface="宋体" panose="02010600030101010101" pitchFamily="2" charset="-122"/>
              </a:rPr>
              <a:t>SINS/GNSS</a:t>
            </a:r>
            <a:r>
              <a:rPr lang="zh-CN" sz="2000">
                <a:latin typeface="Times New Roman" panose="02020603050405020304" charset="0"/>
                <a:ea typeface="宋体" panose="02010600030101010101" pitchFamily="2" charset="-122"/>
              </a:rPr>
              <a:t>组合导航类设计</a:t>
            </a:r>
            <a:r>
              <a:rPr lang="zh-CN" sz="2000">
                <a:latin typeface="Times New Roman" panose="02020603050405020304" charset="0"/>
                <a:ea typeface="宋体" panose="02010600030101010101" pitchFamily="2" charset="-122"/>
              </a:rPr>
              <a:t>架构，在解决该类型组合导航问题中扩展应用十分方便；</a:t>
            </a:r>
            <a:endParaRPr lang="zh-CN" sz="2000">
              <a:latin typeface="Times New Roman" panose="02020603050405020304" charset="0"/>
              <a:ea typeface="宋体" panose="02010600030101010101" pitchFamily="2" charset="-122"/>
            </a:endParaRPr>
          </a:p>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采用了时间分片</a:t>
            </a:r>
            <a:r>
              <a:rPr lang="en-US" sz="2000">
                <a:latin typeface="Times New Roman" panose="02020603050405020304" charset="0"/>
                <a:ea typeface="宋体" panose="02010600030101010101" pitchFamily="2" charset="-122"/>
              </a:rPr>
              <a:t>Kalman</a:t>
            </a:r>
            <a:r>
              <a:rPr lang="zh-CN" sz="2000">
                <a:latin typeface="Times New Roman" panose="02020603050405020304" charset="0"/>
                <a:ea typeface="宋体" panose="02010600030101010101" pitchFamily="2" charset="-122"/>
              </a:rPr>
              <a:t>滤波技术，能满足普通嵌入式单片机的实时应用；</a:t>
            </a:r>
            <a:endParaRPr lang="zh-CN" sz="2000">
              <a:latin typeface="Times New Roman" panose="02020603050405020304" charset="0"/>
              <a:ea typeface="宋体" panose="02010600030101010101" pitchFamily="2" charset="-122"/>
            </a:endParaRPr>
          </a:p>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除初始化外没有任何动态内存分配操作，实时运算时间可控；</a:t>
            </a:r>
            <a:endParaRPr lang="zh-CN" sz="2000">
              <a:latin typeface="Times New Roman" panose="02020603050405020304" charset="0"/>
              <a:ea typeface="宋体" panose="02010600030101010101" pitchFamily="2" charset="-122"/>
            </a:endParaRPr>
          </a:p>
          <a:p>
            <a:pPr marL="342900" indent="-342900" algn="just">
              <a:lnSpc>
                <a:spcPct val="120000"/>
              </a:lnSpc>
              <a:spcBef>
                <a:spcPts val="0"/>
              </a:spcBef>
              <a:spcAft>
                <a:spcPts val="0"/>
              </a:spcAft>
              <a:buFont typeface="Wingdings" panose="05000000000000000000" charset="0"/>
              <a:buChar char="Ø"/>
            </a:pPr>
            <a:r>
              <a:rPr lang="zh-CN" altLang="en-US" sz="2000">
                <a:latin typeface="Times New Roman" panose="02020603050405020304" charset="0"/>
                <a:ea typeface="宋体" panose="02010600030101010101" pitchFamily="2" charset="-122"/>
              </a:rPr>
              <a:t>数据</a:t>
            </a:r>
            <a:r>
              <a:rPr lang="zh-CN" altLang="en-US" sz="2000">
                <a:latin typeface="Times New Roman" panose="02020603050405020304" charset="0"/>
                <a:ea typeface="宋体" panose="02010600030101010101" pitchFamily="2" charset="-122"/>
              </a:rPr>
              <a:t>交换、接口</a:t>
            </a:r>
            <a:r>
              <a:rPr lang="zh-CN" altLang="en-US" sz="2000">
                <a:latin typeface="Times New Roman" panose="02020603050405020304" charset="0"/>
                <a:ea typeface="宋体" panose="02010600030101010101" pitchFamily="2" charset="-122"/>
              </a:rPr>
              <a:t>方便。</a:t>
            </a:r>
            <a:endParaRPr lang="zh-CN" altLang="en-US" sz="2000">
              <a:latin typeface="Times New Roman" panose="02020603050405020304" charset="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3813810" cy="398780"/>
          </a:xfrm>
          <a:prstGeom prst="rect">
            <a:avLst/>
          </a:prstGeom>
          <a:noFill/>
        </p:spPr>
        <p:txBody>
          <a:bodyPr wrap="square" rtlCol="0" anchor="t">
            <a:spAutoFit/>
          </a:bodyPr>
          <a:p>
            <a:r>
              <a:rPr lang="zh-CN" altLang="en-US" sz="2000"/>
              <a:t>（</a:t>
            </a:r>
            <a:r>
              <a:rPr lang="en-US" altLang="zh-CN" sz="2000"/>
              <a:t>2</a:t>
            </a:r>
            <a:r>
              <a:rPr lang="zh-CN" altLang="en-US" sz="2000"/>
              <a:t>）文件</a:t>
            </a:r>
            <a:r>
              <a:rPr lang="zh-CN" altLang="en-US" sz="2000"/>
              <a:t>组织架构</a:t>
            </a:r>
            <a:endParaRPr lang="en-US" altLang="zh-CN" sz="2000"/>
          </a:p>
        </p:txBody>
      </p:sp>
      <p:sp>
        <p:nvSpPr>
          <p:cNvPr id="12" name="圆角矩形 11"/>
          <p:cNvSpPr/>
          <p:nvPr/>
        </p:nvSpPr>
        <p:spPr>
          <a:xfrm>
            <a:off x="1758315" y="5534660"/>
            <a:ext cx="2579370" cy="57467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用户应用类：</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KFApp.cpp</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 KFApp.h</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圆角矩形 12"/>
          <p:cNvSpPr/>
          <p:nvPr/>
        </p:nvSpPr>
        <p:spPr>
          <a:xfrm>
            <a:off x="1890395" y="4925060"/>
            <a:ext cx="2283460" cy="547370"/>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主程序：</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main.cpp</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圆角矩形 16"/>
          <p:cNvSpPr/>
          <p:nvPr/>
        </p:nvSpPr>
        <p:spPr>
          <a:xfrm>
            <a:off x="1600200" y="6153785"/>
            <a:ext cx="6179185" cy="53657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核心</a:t>
            </a: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算法库：</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PSINS.cpp / PSINS.h</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圆角矩形 17"/>
          <p:cNvSpPr/>
          <p:nvPr/>
        </p:nvSpPr>
        <p:spPr>
          <a:xfrm>
            <a:off x="4425315" y="5500370"/>
            <a:ext cx="3136265" cy="60896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演示例子：</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PSINS_Demo.cpp</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 PSINS_Demo.h</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20" name="图片 19"/>
          <p:cNvPicPr>
            <a:picLocks noChangeAspect="1"/>
          </p:cNvPicPr>
          <p:nvPr/>
        </p:nvPicPr>
        <p:blipFill>
          <a:blip r:embed="rId1"/>
          <a:stretch>
            <a:fillRect/>
          </a:stretch>
        </p:blipFill>
        <p:spPr>
          <a:xfrm>
            <a:off x="461010" y="1598930"/>
            <a:ext cx="3702050" cy="3136900"/>
          </a:xfrm>
          <a:prstGeom prst="rect">
            <a:avLst/>
          </a:prstGeom>
        </p:spPr>
      </p:pic>
      <p:pic>
        <p:nvPicPr>
          <p:cNvPr id="22" name="图片 21"/>
          <p:cNvPicPr>
            <a:picLocks noChangeAspect="1"/>
          </p:cNvPicPr>
          <p:nvPr/>
        </p:nvPicPr>
        <p:blipFill>
          <a:blip r:embed="rId2"/>
          <a:stretch>
            <a:fillRect/>
          </a:stretch>
        </p:blipFill>
        <p:spPr>
          <a:xfrm>
            <a:off x="4491990" y="1661795"/>
            <a:ext cx="4184650" cy="306705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18" grpId="0" animBg="1"/>
      <p:bldP spid="12" grpId="1" animBg="1"/>
      <p:bldP spid="13" grpId="1" animBg="1"/>
      <p:bldP spid="17" grpId="1" animBg="1"/>
      <p:bldP spid="18"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4111625" cy="398780"/>
          </a:xfrm>
          <a:prstGeom prst="rect">
            <a:avLst/>
          </a:prstGeom>
          <a:noFill/>
        </p:spPr>
        <p:txBody>
          <a:bodyPr wrap="square" rtlCol="0" anchor="t">
            <a:spAutoFit/>
          </a:bodyPr>
          <a:p>
            <a:r>
              <a:rPr lang="zh-CN" altLang="en-US" sz="2000"/>
              <a:t>（</a:t>
            </a:r>
            <a:r>
              <a:rPr lang="en-US" altLang="zh-CN" sz="2000"/>
              <a:t>3</a:t>
            </a:r>
            <a:r>
              <a:rPr lang="zh-CN" altLang="en-US" sz="2000"/>
              <a:t>）核心</a:t>
            </a:r>
            <a:r>
              <a:rPr lang="zh-CN" altLang="en-US" sz="2000">
                <a:sym typeface="+mn-ea"/>
              </a:rPr>
              <a:t>算法</a:t>
            </a:r>
            <a:r>
              <a:rPr lang="zh-CN" altLang="en-US" sz="2000"/>
              <a:t>库主要类</a:t>
            </a:r>
            <a:r>
              <a:rPr lang="zh-CN" altLang="en-US" sz="2000"/>
              <a:t>的层次图</a:t>
            </a:r>
            <a:endParaRPr lang="en-US" altLang="zh-CN" sz="2000"/>
          </a:p>
        </p:txBody>
      </p:sp>
      <p:sp>
        <p:nvSpPr>
          <p:cNvPr id="2" name="圆角矩形 1"/>
          <p:cNvSpPr/>
          <p:nvPr/>
        </p:nvSpPr>
        <p:spPr>
          <a:xfrm>
            <a:off x="3561080" y="5558155"/>
            <a:ext cx="84772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CVect3</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圆角矩形 2"/>
          <p:cNvSpPr/>
          <p:nvPr/>
        </p:nvSpPr>
        <p:spPr>
          <a:xfrm>
            <a:off x="4551680" y="5558155"/>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Mat3</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圆角矩形 4"/>
          <p:cNvSpPr/>
          <p:nvPr/>
        </p:nvSpPr>
        <p:spPr>
          <a:xfrm>
            <a:off x="2549525" y="5260340"/>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Quat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圆角矩形 5"/>
          <p:cNvSpPr/>
          <p:nvPr/>
        </p:nvSpPr>
        <p:spPr>
          <a:xfrm>
            <a:off x="3540125" y="4871085"/>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IMU</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a:xfrm>
            <a:off x="4551680" y="4871085"/>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Earth</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圆角矩形 7"/>
          <p:cNvSpPr/>
          <p:nvPr/>
        </p:nvSpPr>
        <p:spPr>
          <a:xfrm>
            <a:off x="4098925" y="4266565"/>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SINS</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圆角矩形 8"/>
          <p:cNvSpPr/>
          <p:nvPr/>
        </p:nvSpPr>
        <p:spPr>
          <a:xfrm>
            <a:off x="6080125" y="5558155"/>
            <a:ext cx="84772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CVect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圆角矩形 9"/>
          <p:cNvSpPr/>
          <p:nvPr/>
        </p:nvSpPr>
        <p:spPr>
          <a:xfrm>
            <a:off x="7070725" y="5558155"/>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圆角矩形 10"/>
          <p:cNvSpPr/>
          <p:nvPr/>
        </p:nvSpPr>
        <p:spPr>
          <a:xfrm>
            <a:off x="6455410" y="4644390"/>
            <a:ext cx="99758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Kalman</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圆角矩形 11"/>
          <p:cNvSpPr/>
          <p:nvPr/>
        </p:nvSpPr>
        <p:spPr>
          <a:xfrm>
            <a:off x="4098925" y="3656965"/>
            <a:ext cx="341439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SINSTDKF</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圆角矩形 12"/>
          <p:cNvSpPr/>
          <p:nvPr/>
        </p:nvSpPr>
        <p:spPr>
          <a:xfrm>
            <a:off x="5076190" y="3048635"/>
            <a:ext cx="145986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CSINSGN</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SS</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圆角矩形 13"/>
          <p:cNvSpPr/>
          <p:nvPr/>
        </p:nvSpPr>
        <p:spPr>
          <a:xfrm>
            <a:off x="4107180" y="2439035"/>
            <a:ext cx="145986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CAlign</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kf</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圆角矩形 14"/>
          <p:cNvSpPr/>
          <p:nvPr/>
        </p:nvSpPr>
        <p:spPr>
          <a:xfrm>
            <a:off x="1176655" y="1829435"/>
            <a:ext cx="442531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CAlign</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sv</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圆角矩形 15"/>
          <p:cNvSpPr/>
          <p:nvPr/>
        </p:nvSpPr>
        <p:spPr>
          <a:xfrm>
            <a:off x="2903220" y="4268470"/>
            <a:ext cx="99758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CAlign</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i0</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圆角矩形 16"/>
          <p:cNvSpPr/>
          <p:nvPr/>
        </p:nvSpPr>
        <p:spPr>
          <a:xfrm>
            <a:off x="1176655" y="5029200"/>
            <a:ext cx="121412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CRMemory</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圆角矩形 18"/>
          <p:cNvSpPr/>
          <p:nvPr/>
        </p:nvSpPr>
        <p:spPr>
          <a:xfrm>
            <a:off x="5638800" y="2442845"/>
            <a:ext cx="177101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CSINSGNSS</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DR</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3813810" cy="398780"/>
          </a:xfrm>
          <a:prstGeom prst="rect">
            <a:avLst/>
          </a:prstGeom>
          <a:noFill/>
        </p:spPr>
        <p:txBody>
          <a:bodyPr wrap="square" rtlCol="0" anchor="t">
            <a:spAutoFit/>
          </a:bodyPr>
          <a:p>
            <a:r>
              <a:rPr lang="zh-CN" altLang="en-US" sz="2000"/>
              <a:t>（</a:t>
            </a:r>
            <a:r>
              <a:rPr lang="en-US" altLang="zh-CN" sz="2000"/>
              <a:t>4</a:t>
            </a:r>
            <a:r>
              <a:rPr lang="zh-CN" altLang="en-US" sz="2000"/>
              <a:t>）编译控制（</a:t>
            </a:r>
            <a:r>
              <a:rPr lang="en-US" altLang="zh-CN" sz="2000"/>
              <a:t>PSINS.h</a:t>
            </a:r>
            <a:r>
              <a:rPr lang="zh-CN" altLang="en-US" sz="2000"/>
              <a:t>）</a:t>
            </a:r>
            <a:endParaRPr lang="zh-CN" altLang="en-US" sz="2000"/>
          </a:p>
        </p:txBody>
      </p:sp>
      <p:sp>
        <p:nvSpPr>
          <p:cNvPr id="18" name="文本框 17"/>
          <p:cNvSpPr txBox="1"/>
          <p:nvPr/>
        </p:nvSpPr>
        <p:spPr>
          <a:xfrm>
            <a:off x="1217930" y="1541145"/>
            <a:ext cx="6758305" cy="3412490"/>
          </a:xfrm>
          <a:prstGeom prst="rect">
            <a:avLst/>
          </a:prstGeom>
          <a:noFill/>
        </p:spPr>
        <p:txBody>
          <a:bodyPr wrap="square" rtlCol="0" anchor="t">
            <a:spAutoFit/>
          </a:bodyPr>
          <a:p>
            <a:pPr>
              <a:lnSpc>
                <a:spcPct val="120000"/>
              </a:lnSpc>
              <a:spcBef>
                <a:spcPts val="0"/>
              </a:spcBef>
              <a:spcAft>
                <a:spcPts val="0"/>
              </a:spcAft>
            </a:pPr>
            <a:r>
              <a:rPr lang="zh-CN" altLang="en-US" sz="1800">
                <a:solidFill>
                  <a:srgbClr val="00B050"/>
                </a:solidFill>
              </a:rPr>
              <a:t>/************** compiling control !!! ***************/</a:t>
            </a:r>
            <a:endParaRPr lang="zh-CN" altLang="en-US" sz="1800">
              <a:solidFill>
                <a:srgbClr val="00B050"/>
              </a:solidFill>
            </a:endParaRPr>
          </a:p>
          <a:p>
            <a:pPr>
              <a:lnSpc>
                <a:spcPct val="120000"/>
              </a:lnSpc>
              <a:spcBef>
                <a:spcPts val="0"/>
              </a:spcBef>
              <a:spcAft>
                <a:spcPts val="0"/>
              </a:spcAft>
            </a:pPr>
            <a:r>
              <a:rPr lang="zh-CN" altLang="en-US" sz="1800"/>
              <a:t>#define PSINS_MATRIX_MAX_DIM</a:t>
            </a:r>
            <a:r>
              <a:rPr lang="en-US" altLang="zh-CN" sz="1800"/>
              <a:t>  </a:t>
            </a:r>
            <a:r>
              <a:rPr lang="zh-CN" altLang="en-US" sz="1800"/>
              <a:t>	</a:t>
            </a:r>
            <a:r>
              <a:rPr lang="zh-CN" altLang="en-US" sz="1800">
                <a:solidFill>
                  <a:srgbClr val="FF0000"/>
                </a:solidFill>
              </a:rPr>
              <a:t>34</a:t>
            </a:r>
            <a:endParaRPr lang="zh-CN" altLang="en-US" sz="1800"/>
          </a:p>
          <a:p>
            <a:pPr>
              <a:lnSpc>
                <a:spcPct val="120000"/>
              </a:lnSpc>
              <a:spcBef>
                <a:spcPts val="0"/>
              </a:spcBef>
              <a:spcAft>
                <a:spcPts val="0"/>
              </a:spcAft>
            </a:pPr>
            <a:r>
              <a:rPr lang="zh-CN" altLang="en-US" sz="1800"/>
              <a:t>#define PSINS_IO_FILE</a:t>
            </a:r>
            <a:endParaRPr lang="zh-CN" altLang="en-US" sz="1800"/>
          </a:p>
          <a:p>
            <a:pPr>
              <a:lnSpc>
                <a:spcPct val="120000"/>
              </a:lnSpc>
              <a:spcBef>
                <a:spcPts val="0"/>
              </a:spcBef>
              <a:spcAft>
                <a:spcPts val="0"/>
              </a:spcAft>
            </a:pPr>
            <a:r>
              <a:rPr lang="zh-CN" altLang="en-US" sz="1800"/>
              <a:t>#define PSINS_RMEMORY</a:t>
            </a:r>
            <a:endParaRPr lang="zh-CN" altLang="en-US" sz="1800"/>
          </a:p>
          <a:p>
            <a:pPr>
              <a:lnSpc>
                <a:spcPct val="120000"/>
              </a:lnSpc>
              <a:spcBef>
                <a:spcPts val="0"/>
              </a:spcBef>
              <a:spcAft>
                <a:spcPts val="0"/>
              </a:spcAft>
            </a:pPr>
            <a:r>
              <a:rPr lang="zh-CN" altLang="en-US" sz="1800">
                <a:solidFill>
                  <a:srgbClr val="00B050"/>
                </a:solidFill>
              </a:rPr>
              <a:t>//#define PSINS_AHRS_MEMS</a:t>
            </a:r>
            <a:endParaRPr lang="zh-CN" altLang="en-US" sz="1800">
              <a:solidFill>
                <a:srgbClr val="00B050"/>
              </a:solidFill>
            </a:endParaRPr>
          </a:p>
          <a:p>
            <a:pPr>
              <a:lnSpc>
                <a:spcPct val="120000"/>
              </a:lnSpc>
              <a:spcBef>
                <a:spcPts val="0"/>
              </a:spcBef>
              <a:spcAft>
                <a:spcPts val="0"/>
              </a:spcAft>
            </a:pPr>
            <a:r>
              <a:rPr lang="zh-CN" altLang="en-US" sz="1800">
                <a:solidFill>
                  <a:srgbClr val="00B050"/>
                </a:solidFill>
              </a:rPr>
              <a:t>//#define PSINS_psinsassert</a:t>
            </a:r>
            <a:endParaRPr lang="zh-CN" altLang="en-US" sz="1800">
              <a:solidFill>
                <a:srgbClr val="00B050"/>
              </a:solidFill>
            </a:endParaRPr>
          </a:p>
          <a:p>
            <a:pPr>
              <a:lnSpc>
                <a:spcPct val="120000"/>
              </a:lnSpc>
              <a:spcBef>
                <a:spcPts val="0"/>
              </a:spcBef>
              <a:spcAft>
                <a:spcPts val="0"/>
              </a:spcAft>
            </a:pPr>
            <a:r>
              <a:rPr lang="zh-CN" altLang="en-US" sz="1800">
                <a:solidFill>
                  <a:srgbClr val="00B050"/>
                </a:solidFill>
              </a:rPr>
              <a:t>//#define MAT_COUNT_STATISTIC</a:t>
            </a:r>
            <a:endParaRPr lang="zh-CN" altLang="en-US" sz="1800">
              <a:solidFill>
                <a:srgbClr val="00B050"/>
              </a:solidFill>
            </a:endParaRPr>
          </a:p>
          <a:p>
            <a:pPr>
              <a:lnSpc>
                <a:spcPct val="120000"/>
              </a:lnSpc>
              <a:spcBef>
                <a:spcPts val="0"/>
              </a:spcBef>
              <a:spcAft>
                <a:spcPts val="0"/>
              </a:spcAft>
            </a:pPr>
            <a:r>
              <a:rPr lang="zh-CN" altLang="en-US" sz="1800">
                <a:solidFill>
                  <a:srgbClr val="00B050"/>
                </a:solidFill>
              </a:rPr>
              <a:t>//#define PSINS_STACK</a:t>
            </a:r>
            <a:endParaRPr lang="zh-CN" altLang="en-US" sz="1800">
              <a:solidFill>
                <a:srgbClr val="00B050"/>
              </a:solidFill>
            </a:endParaRPr>
          </a:p>
          <a:p>
            <a:pPr>
              <a:lnSpc>
                <a:spcPct val="120000"/>
              </a:lnSpc>
              <a:spcBef>
                <a:spcPts val="0"/>
              </a:spcBef>
              <a:spcAft>
                <a:spcPts val="0"/>
              </a:spcAft>
            </a:pPr>
            <a:r>
              <a:rPr lang="zh-CN" altLang="en-US" sz="1800">
                <a:solidFill>
                  <a:srgbClr val="00B050"/>
                </a:solidFill>
              </a:rPr>
              <a:t>//#define PSINS_UART_PUSH_POP</a:t>
            </a:r>
            <a:endParaRPr lang="zh-CN" altLang="en-US" sz="1800">
              <a:solidFill>
                <a:srgbClr val="00B050"/>
              </a:solidFill>
            </a:endParaRPr>
          </a:p>
          <a:p>
            <a:pPr>
              <a:lnSpc>
                <a:spcPct val="120000"/>
              </a:lnSpc>
              <a:spcBef>
                <a:spcPts val="0"/>
              </a:spcBef>
              <a:spcAft>
                <a:spcPts val="0"/>
              </a:spcAft>
            </a:pPr>
            <a:r>
              <a:rPr lang="zh-CN" altLang="en-US" sz="1800">
                <a:solidFill>
                  <a:srgbClr val="00B050"/>
                </a:solidFill>
              </a:rPr>
              <a:t>//#define PSINS_VC_AFX_HEADER</a:t>
            </a:r>
            <a:endParaRPr lang="zh-CN" altLang="en-US" sz="1800">
              <a:solidFill>
                <a:srgbClr val="00B050"/>
              </a:solidFill>
            </a:endParaRPr>
          </a:p>
        </p:txBody>
      </p:sp>
    </p:spTree>
    <p:custDataLst>
      <p:tags r:id="rId1"/>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8357870" cy="398780"/>
          </a:xfrm>
          <a:prstGeom prst="rect">
            <a:avLst/>
          </a:prstGeom>
          <a:noFill/>
        </p:spPr>
        <p:txBody>
          <a:bodyPr wrap="square" rtlCol="0" anchor="t">
            <a:spAutoFit/>
          </a:bodyPr>
          <a:p>
            <a:r>
              <a:rPr lang="zh-CN" altLang="en-US" sz="2000"/>
              <a:t>（</a:t>
            </a:r>
            <a:r>
              <a:rPr lang="en-US" altLang="zh-CN" sz="2000"/>
              <a:t>5</a:t>
            </a:r>
            <a:r>
              <a:rPr lang="zh-CN" altLang="en-US" sz="2000"/>
              <a:t>）数据文件读写（</a:t>
            </a:r>
            <a:r>
              <a:rPr lang="en-US" altLang="zh-CN" sz="2000"/>
              <a:t>txt</a:t>
            </a:r>
            <a:r>
              <a:rPr lang="zh-CN" altLang="en-US" sz="2000"/>
              <a:t>、</a:t>
            </a:r>
            <a:r>
              <a:rPr lang="en-US" altLang="zh-CN" sz="2000"/>
              <a:t>double</a:t>
            </a:r>
            <a:r>
              <a:rPr lang="zh-CN" altLang="en-US" sz="2000"/>
              <a:t>或</a:t>
            </a:r>
            <a:r>
              <a:rPr lang="en-US" altLang="zh-CN" sz="2000"/>
              <a:t>float</a:t>
            </a:r>
            <a:r>
              <a:rPr lang="zh-CN" altLang="en-US" sz="2000"/>
              <a:t>格式，与</a:t>
            </a:r>
            <a:r>
              <a:rPr lang="en-US" altLang="zh-CN" sz="2000"/>
              <a:t>binfile.m</a:t>
            </a:r>
            <a:r>
              <a:rPr lang="zh-CN" altLang="en-US" sz="2000"/>
              <a:t>配合）</a:t>
            </a:r>
            <a:endParaRPr lang="zh-CN" altLang="en-US" sz="2000"/>
          </a:p>
        </p:txBody>
      </p:sp>
      <p:pic>
        <p:nvPicPr>
          <p:cNvPr id="2" name="图片 1"/>
          <p:cNvPicPr>
            <a:picLocks noChangeAspect="1"/>
          </p:cNvPicPr>
          <p:nvPr>
            <p:custDataLst>
              <p:tags r:id="rId1"/>
            </p:custDataLst>
          </p:nvPr>
        </p:nvPicPr>
        <p:blipFill>
          <a:blip r:embed="rId2"/>
          <a:stretch>
            <a:fillRect/>
          </a:stretch>
        </p:blipFill>
        <p:spPr>
          <a:xfrm>
            <a:off x="299085" y="1541145"/>
            <a:ext cx="5734050" cy="5060950"/>
          </a:xfrm>
          <a:prstGeom prst="rect">
            <a:avLst/>
          </a:prstGeom>
        </p:spPr>
      </p:pic>
      <p:pic>
        <p:nvPicPr>
          <p:cNvPr id="3" name="图片 2"/>
          <p:cNvPicPr>
            <a:picLocks noChangeAspect="1"/>
          </p:cNvPicPr>
          <p:nvPr/>
        </p:nvPicPr>
        <p:blipFill>
          <a:blip r:embed="rId3"/>
          <a:stretch>
            <a:fillRect/>
          </a:stretch>
        </p:blipFill>
        <p:spPr>
          <a:xfrm>
            <a:off x="914400" y="2057400"/>
            <a:ext cx="8115300" cy="3092450"/>
          </a:xfrm>
          <a:prstGeom prst="rect">
            <a:avLst/>
          </a:prstGeom>
          <a:ln>
            <a:solidFill>
              <a:srgbClr val="FF0000"/>
            </a:solidFill>
          </a:ln>
        </p:spPr>
      </p:pic>
      <p:sp>
        <p:nvSpPr>
          <p:cNvPr id="5" name="文本框 4"/>
          <p:cNvSpPr txBox="1"/>
          <p:nvPr/>
        </p:nvSpPr>
        <p:spPr>
          <a:xfrm>
            <a:off x="3735070" y="5181600"/>
            <a:ext cx="3610610" cy="368300"/>
          </a:xfrm>
          <a:prstGeom prst="rect">
            <a:avLst/>
          </a:prstGeom>
          <a:noFill/>
        </p:spPr>
        <p:txBody>
          <a:bodyPr wrap="square" rtlCol="0" anchor="t">
            <a:spAutoFit/>
          </a:bodyPr>
          <a:p>
            <a:r>
              <a:rPr lang="zh-CN" altLang="en-US" sz="1800">
                <a:solidFill>
                  <a:srgbClr val="FF0000"/>
                </a:solidFill>
              </a:rPr>
              <a:t>用户专用传感器数据</a:t>
            </a:r>
            <a:r>
              <a:rPr lang="zh-CN" altLang="en-US" sz="1800">
                <a:solidFill>
                  <a:srgbClr val="FF0000"/>
                </a:solidFill>
              </a:rPr>
              <a:t>结构继承类</a:t>
            </a:r>
            <a:endParaRPr lang="zh-CN" altLang="en-US" sz="1800">
              <a:solidFill>
                <a:srgbClr val="FF0000"/>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457200" y="1541145"/>
            <a:ext cx="3238500" cy="3213100"/>
          </a:xfrm>
          <a:prstGeom prst="rect">
            <a:avLst/>
          </a:prstGeom>
        </p:spPr>
      </p:pic>
      <p:sp>
        <p:nvSpPr>
          <p:cNvPr id="7" name="文本框 6"/>
          <p:cNvSpPr txBox="1"/>
          <p:nvPr/>
        </p:nvSpPr>
        <p:spPr>
          <a:xfrm>
            <a:off x="1295400" y="4725035"/>
            <a:ext cx="1616710" cy="337185"/>
          </a:xfrm>
          <a:prstGeom prst="rect">
            <a:avLst/>
          </a:prstGeom>
          <a:noFill/>
        </p:spPr>
        <p:txBody>
          <a:bodyPr wrap="none" rtlCol="0" anchor="t">
            <a:spAutoFit/>
          </a:bodyPr>
          <a:p>
            <a:r>
              <a:rPr lang="en-US" altLang="zh-CN" sz="1600" smtClean="0">
                <a:ln>
                  <a:noFill/>
                </a:ln>
                <a:effectLst/>
                <a:sym typeface="+mn-ea"/>
              </a:rPr>
              <a:t>PSINS_Demo.h</a:t>
            </a:r>
            <a:endParaRPr lang="en-US" altLang="zh-CN" sz="1600" smtClean="0">
              <a:ln>
                <a:noFill/>
              </a:ln>
              <a:effectLst/>
              <a:sym typeface="+mn-ea"/>
            </a:endParaRPr>
          </a:p>
        </p:txBody>
      </p:sp>
      <p:pic>
        <p:nvPicPr>
          <p:cNvPr id="2" name="图片 1"/>
          <p:cNvPicPr>
            <a:picLocks noChangeAspect="1"/>
          </p:cNvPicPr>
          <p:nvPr/>
        </p:nvPicPr>
        <p:blipFill>
          <a:blip r:embed="rId2"/>
          <a:stretch>
            <a:fillRect/>
          </a:stretch>
        </p:blipFill>
        <p:spPr>
          <a:xfrm>
            <a:off x="1293495" y="2011680"/>
            <a:ext cx="6451600" cy="3987800"/>
          </a:xfrm>
          <a:prstGeom prst="rect">
            <a:avLst/>
          </a:prstGeom>
          <a:ln>
            <a:solidFill>
              <a:srgbClr val="FF0000"/>
            </a:solidFill>
          </a:ln>
        </p:spPr>
      </p:pic>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8357870" cy="398780"/>
          </a:xfrm>
          <a:prstGeom prst="rect">
            <a:avLst/>
          </a:prstGeom>
          <a:noFill/>
        </p:spPr>
        <p:txBody>
          <a:bodyPr wrap="square" rtlCol="0" anchor="t">
            <a:spAutoFit/>
          </a:bodyPr>
          <a:p>
            <a:r>
              <a:rPr lang="zh-CN" altLang="en-US" sz="2000"/>
              <a:t>（</a:t>
            </a:r>
            <a:r>
              <a:rPr lang="en-US" altLang="zh-CN" sz="2000"/>
              <a:t>6</a:t>
            </a:r>
            <a:r>
              <a:rPr lang="zh-CN" altLang="en-US" sz="2000"/>
              <a:t>）演示</a:t>
            </a:r>
            <a:r>
              <a:rPr lang="zh-CN" altLang="en-US" sz="2000"/>
              <a:t>例子</a:t>
            </a:r>
            <a:endParaRPr lang="zh-CN" altLang="en-US" sz="2000"/>
          </a:p>
        </p:txBody>
      </p:sp>
      <p:sp>
        <p:nvSpPr>
          <p:cNvPr id="8" name="文本框 7"/>
          <p:cNvSpPr txBox="1"/>
          <p:nvPr/>
        </p:nvSpPr>
        <p:spPr>
          <a:xfrm>
            <a:off x="3709670" y="5944235"/>
            <a:ext cx="2037080" cy="368300"/>
          </a:xfrm>
          <a:prstGeom prst="rect">
            <a:avLst/>
          </a:prstGeom>
          <a:noFill/>
        </p:spPr>
        <p:txBody>
          <a:bodyPr wrap="none" rtlCol="0" anchor="t">
            <a:spAutoFit/>
          </a:bodyPr>
          <a:p>
            <a:r>
              <a:rPr lang="en-US" altLang="zh-CN" smtClean="0">
                <a:ln>
                  <a:noFill/>
                </a:ln>
                <a:solidFill>
                  <a:srgbClr val="FF0000"/>
                </a:solidFill>
                <a:effectLst/>
                <a:sym typeface="+mn-ea"/>
              </a:rPr>
              <a:t>PSINS_Demo.cpp</a:t>
            </a:r>
            <a:endParaRPr lang="en-US" altLang="zh-CN" smtClean="0">
              <a:ln>
                <a:noFill/>
              </a:ln>
              <a:solidFill>
                <a:srgbClr val="FF0000"/>
              </a:solidFill>
              <a:effectLst/>
              <a:sym typeface="+mn-ea"/>
            </a:endParaRPr>
          </a:p>
        </p:txBody>
      </p:sp>
      <p:pic>
        <p:nvPicPr>
          <p:cNvPr id="10" name="图片 9"/>
          <p:cNvPicPr>
            <a:picLocks noChangeAspect="1"/>
          </p:cNvPicPr>
          <p:nvPr/>
        </p:nvPicPr>
        <p:blipFill>
          <a:blip r:embed="rId3"/>
          <a:stretch>
            <a:fillRect/>
          </a:stretch>
        </p:blipFill>
        <p:spPr>
          <a:xfrm>
            <a:off x="2286000" y="3650615"/>
            <a:ext cx="6639560" cy="2644140"/>
          </a:xfrm>
          <a:prstGeom prst="rect">
            <a:avLst/>
          </a:prstGeom>
          <a:ln>
            <a:solidFill>
              <a:srgbClr val="C00000"/>
            </a:solidFill>
          </a:ln>
        </p:spPr>
      </p:pic>
      <p:sp>
        <p:nvSpPr>
          <p:cNvPr id="11" name="文本框 10"/>
          <p:cNvSpPr txBox="1"/>
          <p:nvPr/>
        </p:nvSpPr>
        <p:spPr>
          <a:xfrm>
            <a:off x="4244975" y="6318250"/>
            <a:ext cx="3756025" cy="368300"/>
          </a:xfrm>
          <a:prstGeom prst="rect">
            <a:avLst/>
          </a:prstGeom>
          <a:noFill/>
        </p:spPr>
        <p:txBody>
          <a:bodyPr wrap="square" rtlCol="0" anchor="t">
            <a:spAutoFit/>
          </a:bodyPr>
          <a:p>
            <a:r>
              <a:rPr lang="en-US" altLang="zh-CN">
                <a:solidFill>
                  <a:srgbClr val="FF0000"/>
                </a:solidFill>
              </a:rPr>
              <a:t>vc60\Data\</a:t>
            </a:r>
            <a:r>
              <a:rPr lang="zh-CN" altLang="en-US">
                <a:solidFill>
                  <a:srgbClr val="FF0000"/>
                </a:solidFill>
              </a:rPr>
              <a:t>PSINS_Demo_figure.m</a:t>
            </a:r>
            <a:endParaRPr lang="zh-CN" altLang="en-US">
              <a:solidFill>
                <a:srgbClr val="FF0000"/>
              </a:solidFill>
            </a:endParaRPr>
          </a:p>
        </p:txBody>
      </p:sp>
      <p:pic>
        <p:nvPicPr>
          <p:cNvPr id="14" name="图片 13"/>
          <p:cNvPicPr>
            <a:picLocks noChangeAspect="1"/>
          </p:cNvPicPr>
          <p:nvPr/>
        </p:nvPicPr>
        <p:blipFill>
          <a:blip r:embed="rId4"/>
          <a:stretch>
            <a:fillRect/>
          </a:stretch>
        </p:blipFill>
        <p:spPr>
          <a:xfrm>
            <a:off x="3707765" y="736600"/>
            <a:ext cx="4527550" cy="2286000"/>
          </a:xfrm>
          <a:prstGeom prst="rect">
            <a:avLst/>
          </a:prstGeom>
          <a:ln>
            <a:solidFill>
              <a:srgbClr val="FF0000"/>
            </a:solidFill>
          </a:ln>
        </p:spPr>
      </p:pic>
      <p:sp>
        <p:nvSpPr>
          <p:cNvPr id="15" name="文本框 14"/>
          <p:cNvSpPr txBox="1"/>
          <p:nvPr/>
        </p:nvSpPr>
        <p:spPr>
          <a:xfrm>
            <a:off x="3736975" y="3048000"/>
            <a:ext cx="4608830" cy="368300"/>
          </a:xfrm>
          <a:prstGeom prst="rect">
            <a:avLst/>
          </a:prstGeom>
          <a:noFill/>
        </p:spPr>
        <p:txBody>
          <a:bodyPr wrap="square" rtlCol="0" anchor="t">
            <a:spAutoFit/>
          </a:bodyPr>
          <a:p>
            <a:r>
              <a:rPr lang="en-US" altLang="zh-CN">
                <a:solidFill>
                  <a:srgbClr val="FF0000"/>
                </a:solidFill>
                <a:sym typeface="+mn-ea"/>
              </a:rPr>
              <a:t>vc60\Data\</a:t>
            </a:r>
            <a:r>
              <a:rPr lang="zh-CN" altLang="en-US">
                <a:solidFill>
                  <a:srgbClr val="FF0000"/>
                </a:solidFill>
              </a:rPr>
              <a:t>PSINS_Demo_SINSGNSS_trj.m</a:t>
            </a:r>
            <a:endParaRPr lang="zh-CN" altLang="en-US">
              <a:solidFill>
                <a:srgbClr val="FF0000"/>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5" grpId="0"/>
      <p:bldP spid="15"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8357870" cy="398780"/>
          </a:xfrm>
          <a:prstGeom prst="rect">
            <a:avLst/>
          </a:prstGeom>
          <a:noFill/>
        </p:spPr>
        <p:txBody>
          <a:bodyPr wrap="square" rtlCol="0" anchor="t">
            <a:spAutoFit/>
          </a:bodyPr>
          <a:p>
            <a:r>
              <a:rPr lang="zh-CN" altLang="en-US" sz="2000"/>
              <a:t>（</a:t>
            </a:r>
            <a:r>
              <a:rPr lang="en-US" altLang="zh-CN" sz="2000"/>
              <a:t>7</a:t>
            </a:r>
            <a:r>
              <a:rPr lang="zh-CN" altLang="en-US" sz="2000"/>
              <a:t>）核心技术点</a:t>
            </a:r>
            <a:r>
              <a:rPr lang="en-US" altLang="zh-CN" sz="2000"/>
              <a:t>1</a:t>
            </a:r>
            <a:r>
              <a:rPr lang="zh-CN" altLang="en-US" sz="2000"/>
              <a:t>（多种</a:t>
            </a:r>
            <a:r>
              <a:rPr lang="en-US" altLang="zh-CN" sz="2000"/>
              <a:t>SINS/GNSS</a:t>
            </a:r>
            <a:r>
              <a:rPr lang="zh-CN" altLang="en-US" sz="2000"/>
              <a:t>组合状态模型</a:t>
            </a:r>
            <a:r>
              <a:rPr lang="zh-CN" altLang="en-US" sz="2000"/>
              <a:t>可选）</a:t>
            </a:r>
            <a:endParaRPr lang="zh-CN" altLang="en-US" sz="2000"/>
          </a:p>
        </p:txBody>
      </p:sp>
      <p:pic>
        <p:nvPicPr>
          <p:cNvPr id="5" name="图片 4"/>
          <p:cNvPicPr>
            <a:picLocks noChangeAspect="1"/>
          </p:cNvPicPr>
          <p:nvPr/>
        </p:nvPicPr>
        <p:blipFill>
          <a:blip r:embed="rId1"/>
          <a:stretch>
            <a:fillRect/>
          </a:stretch>
        </p:blipFill>
        <p:spPr>
          <a:xfrm>
            <a:off x="412750" y="1602105"/>
            <a:ext cx="8318500" cy="4489450"/>
          </a:xfrm>
          <a:prstGeom prst="rect">
            <a:avLst/>
          </a:prstGeom>
        </p:spPr>
      </p:pic>
      <p:pic>
        <p:nvPicPr>
          <p:cNvPr id="6" name="图片 5"/>
          <p:cNvPicPr>
            <a:picLocks noChangeAspect="1"/>
          </p:cNvPicPr>
          <p:nvPr/>
        </p:nvPicPr>
        <p:blipFill>
          <a:blip r:embed="rId2"/>
          <a:stretch>
            <a:fillRect/>
          </a:stretch>
        </p:blipFill>
        <p:spPr>
          <a:xfrm>
            <a:off x="3962400" y="2742565"/>
            <a:ext cx="4972050" cy="1987550"/>
          </a:xfrm>
          <a:prstGeom prst="rect">
            <a:avLst/>
          </a:prstGeom>
          <a:ln>
            <a:solidFill>
              <a:srgbClr val="FF0000"/>
            </a:solid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8357870" cy="398780"/>
          </a:xfrm>
          <a:prstGeom prst="rect">
            <a:avLst/>
          </a:prstGeom>
          <a:noFill/>
        </p:spPr>
        <p:txBody>
          <a:bodyPr wrap="square" rtlCol="0" anchor="t">
            <a:spAutoFit/>
          </a:bodyPr>
          <a:p>
            <a:r>
              <a:rPr lang="zh-CN" altLang="en-US" sz="2000"/>
              <a:t>（</a:t>
            </a:r>
            <a:r>
              <a:rPr lang="en-US" altLang="zh-CN" sz="2000"/>
              <a:t>7</a:t>
            </a:r>
            <a:r>
              <a:rPr lang="zh-CN" altLang="en-US" sz="2000"/>
              <a:t>）</a:t>
            </a:r>
            <a:r>
              <a:rPr lang="zh-CN" altLang="en-US" sz="2000">
                <a:sym typeface="+mn-ea"/>
              </a:rPr>
              <a:t>核心</a:t>
            </a:r>
            <a:r>
              <a:rPr lang="zh-CN" altLang="en-US" sz="2000"/>
              <a:t>技术点</a:t>
            </a:r>
            <a:r>
              <a:rPr lang="en-US" altLang="zh-CN" sz="2000"/>
              <a:t>2</a:t>
            </a:r>
            <a:r>
              <a:rPr lang="zh-CN" altLang="en-US" sz="2000"/>
              <a:t>（滤波器</a:t>
            </a:r>
            <a:r>
              <a:rPr lang="en-US" altLang="zh-CN" sz="2000"/>
              <a:t>Xk/Pk</a:t>
            </a:r>
            <a:r>
              <a:rPr lang="zh-CN" altLang="en-US" sz="2000"/>
              <a:t>最大</a:t>
            </a:r>
            <a:r>
              <a:rPr lang="en-US" altLang="zh-CN" sz="2000"/>
              <a:t>/</a:t>
            </a:r>
            <a:r>
              <a:rPr lang="zh-CN" altLang="en-US" sz="2000"/>
              <a:t>最小值限制措施，文献</a:t>
            </a:r>
            <a:r>
              <a:rPr lang="en-US" altLang="zh-CN" sz="2000"/>
              <a:t>[14]</a:t>
            </a:r>
            <a:r>
              <a:rPr lang="zh-CN" altLang="en-US" sz="2000"/>
              <a:t>）</a:t>
            </a:r>
            <a:endParaRPr lang="en-US" altLang="zh-CN" sz="2000"/>
          </a:p>
        </p:txBody>
      </p:sp>
      <p:pic>
        <p:nvPicPr>
          <p:cNvPr id="2" name="图片 1"/>
          <p:cNvPicPr>
            <a:picLocks noChangeAspect="1"/>
          </p:cNvPicPr>
          <p:nvPr/>
        </p:nvPicPr>
        <p:blipFill>
          <a:blip r:embed="rId1"/>
          <a:stretch>
            <a:fillRect/>
          </a:stretch>
        </p:blipFill>
        <p:spPr>
          <a:xfrm>
            <a:off x="231775" y="1590675"/>
            <a:ext cx="8680450" cy="4623435"/>
          </a:xfrm>
          <a:prstGeom prst="rect">
            <a:avLst/>
          </a:prstGeom>
        </p:spPr>
      </p:pic>
      <p:graphicFrame>
        <p:nvGraphicFramePr>
          <p:cNvPr id="3" name="对象 -2147482428"/>
          <p:cNvGraphicFramePr>
            <a:graphicFrameLocks noChangeAspect="1"/>
          </p:cNvGraphicFramePr>
          <p:nvPr/>
        </p:nvGraphicFramePr>
        <p:xfrm>
          <a:off x="6091555" y="2296160"/>
          <a:ext cx="2270125" cy="2529205"/>
        </p:xfrm>
        <a:graphic>
          <a:graphicData uri="http://schemas.openxmlformats.org/presentationml/2006/ole">
            <mc:AlternateContent xmlns:mc="http://schemas.openxmlformats.org/markup-compatibility/2006">
              <mc:Choice xmlns:v="urn:schemas-microsoft-com:vml" Requires="v">
                <p:oleObj spid="_x0000_s3076" name="" r:id="rId2" imgW="1689100" imgH="2057400" progId="Equation.DSMT4">
                  <p:embed/>
                </p:oleObj>
              </mc:Choice>
              <mc:Fallback>
                <p:oleObj name="" r:id="rId2" imgW="1689100" imgH="2057400" progId="Equation.DSMT4">
                  <p:embed/>
                  <p:pic>
                    <p:nvPicPr>
                      <p:cNvPr id="0" name="图片 3075"/>
                      <p:cNvPicPr/>
                      <p:nvPr/>
                    </p:nvPicPr>
                    <p:blipFill>
                      <a:blip r:embed="rId3"/>
                      <a:stretch>
                        <a:fillRect/>
                      </a:stretch>
                    </p:blipFill>
                    <p:spPr>
                      <a:xfrm>
                        <a:off x="6091555" y="2296160"/>
                        <a:ext cx="2270125" cy="2529205"/>
                      </a:xfrm>
                      <a:prstGeom prst="rect">
                        <a:avLst/>
                      </a:prstGeom>
                      <a:noFill/>
                      <a:ln w="38100">
                        <a:noFill/>
                        <a:miter/>
                      </a:ln>
                    </p:spPr>
                  </p:pic>
                </p:oleObj>
              </mc:Fallback>
            </mc:AlternateContent>
          </a:graphicData>
        </a:graphic>
      </p:graphicFrame>
      <p:cxnSp>
        <p:nvCxnSpPr>
          <p:cNvPr id="5" name="直接箭头连接符 4"/>
          <p:cNvCxnSpPr/>
          <p:nvPr/>
        </p:nvCxnSpPr>
        <p:spPr>
          <a:xfrm flipV="1">
            <a:off x="2209800" y="2743200"/>
            <a:ext cx="3962400" cy="1752600"/>
          </a:xfrm>
          <a:prstGeom prst="straightConnector1">
            <a:avLst/>
          </a:prstGeom>
          <a:solidFill>
            <a:schemeClr val="accent1"/>
          </a:solidFill>
          <a:ln w="9525" cap="flat" cmpd="sng" algn="ctr">
            <a:solidFill>
              <a:srgbClr val="FF0000"/>
            </a:solidFill>
            <a:prstDash val="solid"/>
            <a:round/>
            <a:headEnd type="none" w="med" len="med"/>
            <a:tailEnd type="arrow" w="med" len="med"/>
          </a:ln>
        </p:spPr>
      </p:cxn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8357870" cy="398780"/>
          </a:xfrm>
          <a:prstGeom prst="rect">
            <a:avLst/>
          </a:prstGeom>
          <a:noFill/>
        </p:spPr>
        <p:txBody>
          <a:bodyPr wrap="square" rtlCol="0" anchor="t">
            <a:spAutoFit/>
          </a:bodyPr>
          <a:p>
            <a:r>
              <a:rPr lang="zh-CN" altLang="en-US" sz="2000"/>
              <a:t>（</a:t>
            </a:r>
            <a:r>
              <a:rPr lang="en-US" altLang="zh-CN" sz="2000"/>
              <a:t>7</a:t>
            </a:r>
            <a:r>
              <a:rPr lang="zh-CN" altLang="en-US" sz="2000"/>
              <a:t>）</a:t>
            </a:r>
            <a:r>
              <a:rPr lang="zh-CN" altLang="en-US" sz="2000">
                <a:sym typeface="+mn-ea"/>
              </a:rPr>
              <a:t>核心</a:t>
            </a:r>
            <a:r>
              <a:rPr lang="zh-CN" altLang="en-US" sz="2000"/>
              <a:t>技术点</a:t>
            </a:r>
            <a:r>
              <a:rPr lang="en-US" altLang="zh-CN" sz="2000"/>
              <a:t>3</a:t>
            </a:r>
            <a:r>
              <a:rPr lang="zh-CN" altLang="en-US" sz="2000"/>
              <a:t>（时间分片</a:t>
            </a:r>
            <a:r>
              <a:rPr lang="en-US" altLang="zh-CN" sz="2000"/>
              <a:t>KF</a:t>
            </a:r>
            <a:r>
              <a:rPr lang="zh-CN" altLang="en-US" sz="2000"/>
              <a:t>算法）</a:t>
            </a:r>
            <a:endParaRPr lang="zh-CN" altLang="en-US" sz="2000"/>
          </a:p>
        </p:txBody>
      </p:sp>
      <p:pic>
        <p:nvPicPr>
          <p:cNvPr id="2" name="图片 1"/>
          <p:cNvPicPr>
            <a:picLocks noChangeAspect="1"/>
          </p:cNvPicPr>
          <p:nvPr/>
        </p:nvPicPr>
        <p:blipFill>
          <a:blip r:embed="rId1"/>
          <a:stretch>
            <a:fillRect/>
          </a:stretch>
        </p:blipFill>
        <p:spPr>
          <a:xfrm>
            <a:off x="838200" y="1541145"/>
            <a:ext cx="7211695" cy="5278755"/>
          </a:xfrm>
          <a:prstGeom prst="rect">
            <a:avLst/>
          </a:prstGeom>
        </p:spPr>
      </p:pic>
      <p:graphicFrame>
        <p:nvGraphicFramePr>
          <p:cNvPr id="14342" name="对象 2133"/>
          <p:cNvGraphicFramePr>
            <a:graphicFrameLocks noChangeAspect="1"/>
          </p:cNvGraphicFramePr>
          <p:nvPr/>
        </p:nvGraphicFramePr>
        <p:xfrm>
          <a:off x="5380990" y="3441700"/>
          <a:ext cx="3124200" cy="1727200"/>
        </p:xfrm>
        <a:graphic>
          <a:graphicData uri="http://schemas.openxmlformats.org/presentationml/2006/ole">
            <mc:AlternateContent xmlns:mc="http://schemas.openxmlformats.org/markup-compatibility/2006">
              <mc:Choice xmlns:v="urn:schemas-microsoft-com:vml" Requires="v">
                <p:oleObj spid="_x0000_s3085" name="" r:id="rId2" imgW="2387600" imgH="1320165" progId="Equation.DSMT4">
                  <p:embed/>
                </p:oleObj>
              </mc:Choice>
              <mc:Fallback>
                <p:oleObj name="" r:id="rId2" imgW="2387600" imgH="1320165" progId="Equation.DSMT4">
                  <p:embed/>
                  <p:pic>
                    <p:nvPicPr>
                      <p:cNvPr id="0" name="图片 3084"/>
                      <p:cNvPicPr/>
                      <p:nvPr/>
                    </p:nvPicPr>
                    <p:blipFill>
                      <a:blip r:embed="rId3"/>
                      <a:stretch>
                        <a:fillRect/>
                      </a:stretch>
                    </p:blipFill>
                    <p:spPr>
                      <a:xfrm>
                        <a:off x="5380990" y="3441700"/>
                        <a:ext cx="3124200" cy="1727200"/>
                      </a:xfrm>
                      <a:prstGeom prst="rect">
                        <a:avLst/>
                      </a:prstGeom>
                      <a:noFill/>
                      <a:ln w="38100">
                        <a:noFill/>
                        <a:miter/>
                      </a:ln>
                    </p:spPr>
                  </p:pic>
                </p:oleObj>
              </mc:Fallback>
            </mc:AlternateContent>
          </a:graphicData>
        </a:graphic>
      </p:graphicFrame>
      <p:sp>
        <p:nvSpPr>
          <p:cNvPr id="3" name="文本框 2"/>
          <p:cNvSpPr txBox="1"/>
          <p:nvPr/>
        </p:nvSpPr>
        <p:spPr>
          <a:xfrm>
            <a:off x="7849235" y="3505200"/>
            <a:ext cx="842645" cy="368300"/>
          </a:xfrm>
          <a:prstGeom prst="rect">
            <a:avLst/>
          </a:prstGeom>
          <a:noFill/>
        </p:spPr>
        <p:txBody>
          <a:bodyPr wrap="square" rtlCol="0" anchor="t">
            <a:spAutoFit/>
          </a:bodyPr>
          <a:p>
            <a:r>
              <a:rPr lang="en-US" sz="1800">
                <a:solidFill>
                  <a:srgbClr val="FF0000"/>
                </a:solidFill>
              </a:rPr>
              <a:t>&lt;Qk&gt;</a:t>
            </a:r>
            <a:endParaRPr lang="en-US" sz="1800">
              <a:solidFill>
                <a:srgbClr val="FF0000"/>
              </a:solidFill>
            </a:endParaRPr>
          </a:p>
        </p:txBody>
      </p:sp>
      <p:sp>
        <p:nvSpPr>
          <p:cNvPr id="5" name="文本框 4"/>
          <p:cNvSpPr txBox="1"/>
          <p:nvPr/>
        </p:nvSpPr>
        <p:spPr>
          <a:xfrm>
            <a:off x="8216900" y="4039235"/>
            <a:ext cx="842645" cy="368300"/>
          </a:xfrm>
          <a:prstGeom prst="rect">
            <a:avLst/>
          </a:prstGeom>
          <a:noFill/>
        </p:spPr>
        <p:txBody>
          <a:bodyPr wrap="square" rtlCol="0" anchor="t">
            <a:spAutoFit/>
          </a:bodyPr>
          <a:p>
            <a:r>
              <a:rPr lang="en-US" sz="1800">
                <a:solidFill>
                  <a:srgbClr val="FF0000"/>
                </a:solidFill>
              </a:rPr>
              <a:t>&lt;Rk&gt;</a:t>
            </a:r>
            <a:endParaRPr lang="en-US" sz="1800">
              <a:solidFill>
                <a:srgbClr val="FF0000"/>
              </a:solidFill>
            </a:endParaRPr>
          </a:p>
        </p:txBody>
      </p:sp>
      <p:cxnSp>
        <p:nvCxnSpPr>
          <p:cNvPr id="6" name="直接连接符 5"/>
          <p:cNvCxnSpPr/>
          <p:nvPr/>
        </p:nvCxnSpPr>
        <p:spPr>
          <a:xfrm>
            <a:off x="7430135" y="3956050"/>
            <a:ext cx="952500" cy="6350"/>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7" name="直接连接符 6"/>
          <p:cNvCxnSpPr/>
          <p:nvPr/>
        </p:nvCxnSpPr>
        <p:spPr>
          <a:xfrm>
            <a:off x="7772400" y="4267200"/>
            <a:ext cx="304800" cy="0"/>
          </a:xfrm>
          <a:prstGeom prst="line">
            <a:avLst/>
          </a:prstGeom>
          <a:solidFill>
            <a:schemeClr val="accent1"/>
          </a:solidFill>
          <a:ln w="9525" cap="flat" cmpd="sng" algn="ctr">
            <a:solidFill>
              <a:srgbClr val="FF0000"/>
            </a:solidFill>
            <a:prstDash val="solid"/>
            <a:round/>
            <a:headEnd type="none" w="med" len="med"/>
            <a:tailEnd type="none" w="med" len="med"/>
          </a:ln>
        </p:spPr>
      </p:cxn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3" grpId="1"/>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8357870" cy="398780"/>
          </a:xfrm>
          <a:prstGeom prst="rect">
            <a:avLst/>
          </a:prstGeom>
          <a:noFill/>
        </p:spPr>
        <p:txBody>
          <a:bodyPr wrap="square" rtlCol="0" anchor="t">
            <a:spAutoFit/>
          </a:bodyPr>
          <a:p>
            <a:r>
              <a:rPr lang="zh-CN" altLang="en-US" sz="2000"/>
              <a:t>（</a:t>
            </a:r>
            <a:r>
              <a:rPr lang="en-US" altLang="zh-CN" sz="2000"/>
              <a:t>7</a:t>
            </a:r>
            <a:r>
              <a:rPr lang="zh-CN" altLang="en-US" sz="2000"/>
              <a:t>）</a:t>
            </a:r>
            <a:r>
              <a:rPr lang="zh-CN" altLang="en-US" sz="2000">
                <a:sym typeface="+mn-ea"/>
              </a:rPr>
              <a:t>核心</a:t>
            </a:r>
            <a:r>
              <a:rPr lang="zh-CN" altLang="en-US" sz="2000"/>
              <a:t>技术点</a:t>
            </a:r>
            <a:r>
              <a:rPr lang="en-US" altLang="zh-CN" sz="2000"/>
              <a:t>4</a:t>
            </a:r>
            <a:r>
              <a:rPr lang="zh-CN" altLang="en-US" sz="2000"/>
              <a:t>（序贯滤波、量测噪声自适应</a:t>
            </a:r>
            <a:r>
              <a:rPr lang="zh-CN" altLang="en-US" sz="2000">
                <a:sym typeface="+mn-ea"/>
              </a:rPr>
              <a:t>，文献</a:t>
            </a:r>
            <a:r>
              <a:rPr lang="en-US" altLang="zh-CN" sz="2000">
                <a:sym typeface="+mn-ea"/>
              </a:rPr>
              <a:t>[1]</a:t>
            </a:r>
            <a:r>
              <a:rPr lang="zh-CN" altLang="en-US" sz="2000"/>
              <a:t>）</a:t>
            </a:r>
            <a:endParaRPr lang="zh-CN" altLang="en-US" sz="2000"/>
          </a:p>
        </p:txBody>
      </p:sp>
      <p:pic>
        <p:nvPicPr>
          <p:cNvPr id="3" name="图片 2"/>
          <p:cNvPicPr>
            <a:picLocks noChangeAspect="1"/>
          </p:cNvPicPr>
          <p:nvPr/>
        </p:nvPicPr>
        <p:blipFill>
          <a:blip r:embed="rId1"/>
          <a:stretch>
            <a:fillRect/>
          </a:stretch>
        </p:blipFill>
        <p:spPr>
          <a:xfrm>
            <a:off x="609600" y="1541145"/>
            <a:ext cx="5359400" cy="2641600"/>
          </a:xfrm>
          <a:prstGeom prst="rect">
            <a:avLst/>
          </a:prstGeom>
        </p:spPr>
      </p:pic>
      <p:pic>
        <p:nvPicPr>
          <p:cNvPr id="6" name="图片 5"/>
          <p:cNvPicPr>
            <a:picLocks noChangeAspect="1"/>
          </p:cNvPicPr>
          <p:nvPr/>
        </p:nvPicPr>
        <p:blipFill>
          <a:blip r:embed="rId2"/>
          <a:stretch>
            <a:fillRect/>
          </a:stretch>
        </p:blipFill>
        <p:spPr>
          <a:xfrm>
            <a:off x="3580765" y="1677035"/>
            <a:ext cx="5187950" cy="4146550"/>
          </a:xfrm>
          <a:prstGeom prst="rect">
            <a:avLst/>
          </a:prstGeom>
          <a:ln>
            <a:solidFill>
              <a:srgbClr val="FF0000"/>
            </a:solidFill>
          </a:ln>
        </p:spPr>
      </p:pic>
      <p:pic>
        <p:nvPicPr>
          <p:cNvPr id="5" name="图片 4"/>
          <p:cNvPicPr>
            <a:picLocks noChangeAspect="1"/>
          </p:cNvPicPr>
          <p:nvPr/>
        </p:nvPicPr>
        <p:blipFill>
          <a:blip r:embed="rId3"/>
          <a:stretch>
            <a:fillRect/>
          </a:stretch>
        </p:blipFill>
        <p:spPr>
          <a:xfrm>
            <a:off x="609600" y="4420235"/>
            <a:ext cx="7327900" cy="1574800"/>
          </a:xfrm>
          <a:prstGeom prst="rect">
            <a:avLst/>
          </a:prstGeom>
          <a:ln>
            <a:solidFill>
              <a:srgbClr val="FF0000"/>
            </a:solidFill>
          </a:ln>
        </p:spPr>
      </p:pic>
      <p:graphicFrame>
        <p:nvGraphicFramePr>
          <p:cNvPr id="60524" name="对象 48234"/>
          <p:cNvGraphicFramePr>
            <a:graphicFrameLocks noChangeAspect="1"/>
          </p:cNvGraphicFramePr>
          <p:nvPr/>
        </p:nvGraphicFramePr>
        <p:xfrm>
          <a:off x="2056765" y="5639435"/>
          <a:ext cx="3482975" cy="1059815"/>
        </p:xfrm>
        <a:graphic>
          <a:graphicData uri="http://schemas.openxmlformats.org/presentationml/2006/ole">
            <mc:AlternateContent xmlns:mc="http://schemas.openxmlformats.org/markup-compatibility/2006">
              <mc:Choice xmlns:v="urn:schemas-microsoft-com:vml" Requires="v">
                <p:oleObj spid="_x0000_s3210" name="" r:id="rId4" imgW="2501900" imgH="762000" progId="Equation.DSMT4">
                  <p:embed/>
                </p:oleObj>
              </mc:Choice>
              <mc:Fallback>
                <p:oleObj name="" r:id="rId4" imgW="2501900" imgH="762000" progId="Equation.DSMT4">
                  <p:embed/>
                  <p:pic>
                    <p:nvPicPr>
                      <p:cNvPr id="0" name="图片 3209"/>
                      <p:cNvPicPr/>
                      <p:nvPr/>
                    </p:nvPicPr>
                    <p:blipFill>
                      <a:blip r:embed="rId5"/>
                      <a:stretch>
                        <a:fillRect/>
                      </a:stretch>
                    </p:blipFill>
                    <p:spPr>
                      <a:xfrm>
                        <a:off x="2056765" y="5639435"/>
                        <a:ext cx="3482975" cy="1059815"/>
                      </a:xfrm>
                      <a:prstGeom prst="rect">
                        <a:avLst/>
                      </a:prstGeom>
                      <a:noFill/>
                      <a:ln w="38100">
                        <a:noFill/>
                        <a:miter/>
                      </a:ln>
                    </p:spPr>
                  </p:pic>
                </p:oleObj>
              </mc:Fallback>
            </mc:AlternateContent>
          </a:graphicData>
        </a:graphic>
      </p:graphicFrame>
      <p:sp>
        <p:nvSpPr>
          <p:cNvPr id="7" name="文本框 6"/>
          <p:cNvSpPr txBox="1"/>
          <p:nvPr/>
        </p:nvSpPr>
        <p:spPr>
          <a:xfrm>
            <a:off x="6777355" y="1371600"/>
            <a:ext cx="2187575" cy="306705"/>
          </a:xfrm>
          <a:prstGeom prst="rect">
            <a:avLst/>
          </a:prstGeom>
          <a:noFill/>
        </p:spPr>
        <p:txBody>
          <a:bodyPr wrap="square" rtlCol="0" anchor="t">
            <a:spAutoFit/>
          </a:bodyPr>
          <a:p>
            <a:r>
              <a:rPr lang="zh-CN" altLang="en-US" sz="1400">
                <a:solidFill>
                  <a:srgbClr val="FF0000"/>
                </a:solidFill>
              </a:rPr>
              <a:t>CSINSTDKF::TDUpdate</a:t>
            </a:r>
            <a:endParaRPr lang="zh-CN" altLang="en-US" sz="1400">
              <a:solidFill>
                <a:srgbClr val="FF0000"/>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5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483"/>
            <a:ext cx="8229600" cy="1143000"/>
          </a:xfrm>
        </p:spPr>
        <p:txBody>
          <a:bodyPr vert="horz" wrap="square" lIns="91440" tIns="45720" rIns="91440" bIns="45720" anchor="ctr" anchorCtr="0"/>
          <a:p>
            <a:pPr algn="l" eaLnBrk="1" hangingPunct="1"/>
            <a:r>
              <a:rPr lang="en-US" altLang="zh-CN" sz="2800" b="1" dirty="0"/>
              <a:t>2. </a:t>
            </a:r>
            <a:r>
              <a:rPr lang="zh-CN" altLang="en-US" sz="2800" b="1" dirty="0"/>
              <a:t>下载与安装</a:t>
            </a:r>
            <a:r>
              <a:rPr lang="zh-CN" altLang="en-US" sz="2800" b="1" dirty="0">
                <a:sym typeface="+mn-ea"/>
              </a:rPr>
              <a:t>初始化</a:t>
            </a:r>
            <a:r>
              <a:rPr lang="zh-CN" altLang="en-US" sz="2800" b="1" dirty="0"/>
              <a:t> </a:t>
            </a:r>
            <a:endParaRPr lang="zh-CN" altLang="en-US" sz="2800" b="1" dirty="0"/>
          </a:p>
        </p:txBody>
      </p:sp>
      <p:sp>
        <p:nvSpPr>
          <p:cNvPr id="8" name="Rectangle 63"/>
          <p:cNvSpPr/>
          <p:nvPr/>
        </p:nvSpPr>
        <p:spPr>
          <a:xfrm>
            <a:off x="383540" y="1071880"/>
            <a:ext cx="8547100" cy="1014730"/>
          </a:xfrm>
          <a:prstGeom prst="rect">
            <a:avLst/>
          </a:prstGeom>
          <a:noFill/>
          <a:ln w="9525">
            <a:noFill/>
          </a:ln>
        </p:spPr>
        <p:txBody>
          <a:bodyPr wrap="square" anchor="ctr" anchorCtr="0">
            <a:spAutoFit/>
          </a:bodyPr>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3</a:t>
            </a:r>
            <a:r>
              <a:rPr lang="zh-CN" altLang="en-US" sz="2000" dirty="0">
                <a:sym typeface="+mn-ea"/>
              </a:rPr>
              <a:t>）启动</a:t>
            </a:r>
            <a:r>
              <a:rPr lang="en-US" altLang="zh-CN" sz="2000" dirty="0">
                <a:sym typeface="+mn-ea"/>
              </a:rPr>
              <a:t>Matlab</a:t>
            </a:r>
            <a:r>
              <a:rPr lang="zh-CN" altLang="en-US" sz="2000" dirty="0">
                <a:sym typeface="+mn-ea"/>
              </a:rPr>
              <a:t>软件（</a:t>
            </a:r>
            <a:r>
              <a:rPr lang="zh-CN" altLang="en-US" sz="1800" dirty="0">
                <a:sym typeface="+mn-ea"/>
              </a:rPr>
              <a:t>我的版本是</a:t>
            </a:r>
            <a:r>
              <a:rPr lang="en-US" altLang="zh-CN" sz="1800" dirty="0">
                <a:sym typeface="+mn-ea"/>
              </a:rPr>
              <a:t>R2013a</a:t>
            </a:r>
            <a:r>
              <a:rPr lang="zh-CN" altLang="en-US" sz="2000" dirty="0">
                <a:sym typeface="+mn-ea"/>
              </a:rPr>
              <a:t>），将当前工作目录设置为</a:t>
            </a:r>
            <a:r>
              <a:rPr lang="en-US" altLang="zh-CN" sz="2000" dirty="0">
                <a:sym typeface="+mn-ea"/>
              </a:rPr>
              <a:t>PSINSyymmdd</a:t>
            </a:r>
            <a:r>
              <a:rPr lang="zh-CN" altLang="en-US" sz="2000" dirty="0">
                <a:sym typeface="+mn-ea"/>
              </a:rPr>
              <a:t>，用</a:t>
            </a:r>
            <a:r>
              <a:rPr lang="en-US" altLang="zh-CN" sz="2000" dirty="0">
                <a:sym typeface="+mn-ea"/>
              </a:rPr>
              <a:t>Matlab\Editor</a:t>
            </a:r>
            <a:r>
              <a:rPr lang="zh-CN" altLang="en-US" sz="2000" dirty="0">
                <a:sym typeface="+mn-ea"/>
              </a:rPr>
              <a:t>打开</a:t>
            </a:r>
            <a:r>
              <a:rPr lang="en-US" altLang="zh-CN" sz="2000" dirty="0">
                <a:sym typeface="+mn-ea"/>
              </a:rPr>
              <a:t>PSINS</a:t>
            </a:r>
            <a:r>
              <a:rPr lang="zh-CN" altLang="en-US" sz="2000" dirty="0">
                <a:sym typeface="+mn-ea"/>
              </a:rPr>
              <a:t>根目录下的</a:t>
            </a:r>
            <a:r>
              <a:rPr lang="en-US" altLang="zh-CN" sz="2000" dirty="0">
                <a:sym typeface="+mn-ea"/>
              </a:rPr>
              <a:t>psinsinit.m</a:t>
            </a:r>
            <a:r>
              <a:rPr lang="zh-CN" altLang="en-US" sz="2000" dirty="0">
                <a:sym typeface="+mn-ea"/>
              </a:rPr>
              <a:t>文件，运行，即可完成工具箱</a:t>
            </a:r>
            <a:r>
              <a:rPr lang="zh-CN" altLang="en-US" sz="2000" dirty="0">
                <a:sym typeface="+mn-ea"/>
              </a:rPr>
              <a:t>的安装初始化。</a:t>
            </a:r>
            <a:endParaRPr lang="zh-CN" altLang="en-US" sz="2000" dirty="0">
              <a:sym typeface="+mn-ea"/>
            </a:endParaRPr>
          </a:p>
        </p:txBody>
      </p:sp>
      <p:graphicFrame>
        <p:nvGraphicFramePr>
          <p:cNvPr id="11" name="对象 10"/>
          <p:cNvGraphicFramePr/>
          <p:nvPr/>
        </p:nvGraphicFramePr>
        <p:xfrm>
          <a:off x="1371600" y="2162175"/>
          <a:ext cx="6581775" cy="3350260"/>
        </p:xfrm>
        <a:graphic>
          <a:graphicData uri="http://schemas.openxmlformats.org/presentationml/2006/ole">
            <mc:AlternateContent xmlns:mc="http://schemas.openxmlformats.org/markup-compatibility/2006">
              <mc:Choice xmlns:v="urn:schemas-microsoft-com:vml" Requires="v">
                <p:oleObj spid="_x0000_s12" name="" r:id="rId1" imgW="7835900" imgH="3232150" progId="Paint.Picture">
                  <p:embed/>
                </p:oleObj>
              </mc:Choice>
              <mc:Fallback>
                <p:oleObj name="" r:id="rId1" imgW="7835900" imgH="3232150" progId="Paint.Picture">
                  <p:embed/>
                  <p:pic>
                    <p:nvPicPr>
                      <p:cNvPr id="0" name="图片 11"/>
                      <p:cNvPicPr/>
                      <p:nvPr/>
                    </p:nvPicPr>
                    <p:blipFill>
                      <a:blip r:embed="rId2"/>
                      <a:stretch>
                        <a:fillRect/>
                      </a:stretch>
                    </p:blipFill>
                    <p:spPr>
                      <a:xfrm>
                        <a:off x="1371600" y="2162175"/>
                        <a:ext cx="6581775" cy="3350260"/>
                      </a:xfrm>
                      <a:prstGeom prst="rect">
                        <a:avLst/>
                      </a:prstGeom>
                    </p:spPr>
                  </p:pic>
                </p:oleObj>
              </mc:Fallback>
            </mc:AlternateContent>
          </a:graphicData>
        </a:graphic>
      </p:graphicFrame>
      <p:sp>
        <p:nvSpPr>
          <p:cNvPr id="13" name="Rectangle 63"/>
          <p:cNvSpPr/>
          <p:nvPr/>
        </p:nvSpPr>
        <p:spPr>
          <a:xfrm>
            <a:off x="455295" y="5607050"/>
            <a:ext cx="8306435" cy="922020"/>
          </a:xfrm>
          <a:prstGeom prst="rect">
            <a:avLst/>
          </a:prstGeom>
          <a:noFill/>
          <a:ln w="9525">
            <a:noFill/>
          </a:ln>
        </p:spPr>
        <p:txBody>
          <a:bodyPr wrap="square" anchor="ctr" anchorCtr="0">
            <a:spAutoFit/>
          </a:bodyPr>
          <a:p>
            <a:pPr algn="just">
              <a:lnSpc>
                <a:spcPct val="100000"/>
              </a:lnSpc>
              <a:spcBef>
                <a:spcPts val="0"/>
              </a:spcBef>
              <a:spcAft>
                <a:spcPts val="0"/>
              </a:spcAft>
            </a:pPr>
            <a:r>
              <a:rPr lang="zh-CN" altLang="en-US" sz="1800" dirty="0">
                <a:sym typeface="+mn-ea"/>
              </a:rPr>
              <a:t>注：初始化过程也就是</a:t>
            </a:r>
            <a:r>
              <a:rPr lang="zh-CN" altLang="en-US" sz="1800" dirty="0">
                <a:sym typeface="+mn-ea"/>
              </a:rPr>
              <a:t>将</a:t>
            </a:r>
            <a:r>
              <a:rPr lang="en-US" altLang="zh-CN" sz="1800" dirty="0">
                <a:sym typeface="+mn-ea"/>
              </a:rPr>
              <a:t>PSINSyymmdd</a:t>
            </a:r>
            <a:r>
              <a:rPr lang="zh-CN" altLang="en-US" sz="1800" dirty="0">
                <a:sym typeface="+mn-ea"/>
              </a:rPr>
              <a:t>及其所有子文件夹添加到</a:t>
            </a:r>
            <a:r>
              <a:rPr lang="en-US" altLang="zh-CN" sz="1800" dirty="0">
                <a:sym typeface="+mn-ea"/>
              </a:rPr>
              <a:t>Matlab</a:t>
            </a:r>
            <a:r>
              <a:rPr lang="zh-CN" altLang="en-US" sz="1800" dirty="0">
                <a:sym typeface="+mn-ea"/>
              </a:rPr>
              <a:t>的搜索路径下并保存路径设置；</a:t>
            </a:r>
            <a:r>
              <a:rPr lang="zh-CN" altLang="en-US" sz="1800" dirty="0">
                <a:sym typeface="+mn-ea"/>
              </a:rPr>
              <a:t>新版本的安装初始化</a:t>
            </a:r>
            <a:r>
              <a:rPr lang="zh-CN" altLang="en-US" sz="1800" dirty="0">
                <a:sym typeface="+mn-ea"/>
              </a:rPr>
              <a:t>会移除以往添加到</a:t>
            </a:r>
            <a:r>
              <a:rPr lang="en-US" altLang="zh-CN" sz="1800" dirty="0">
                <a:sym typeface="+mn-ea"/>
              </a:rPr>
              <a:t>Matlab</a:t>
            </a:r>
            <a:r>
              <a:rPr lang="zh-CN" altLang="en-US" sz="1800" dirty="0">
                <a:sym typeface="+mn-ea"/>
              </a:rPr>
              <a:t>的含</a:t>
            </a:r>
            <a:r>
              <a:rPr lang="en-US" altLang="zh-CN" sz="1800" dirty="0">
                <a:sym typeface="+mn-ea"/>
              </a:rPr>
              <a:t>“PSINS”</a:t>
            </a:r>
            <a:r>
              <a:rPr lang="zh-CN" altLang="en-US" sz="1800" dirty="0">
                <a:sym typeface="+mn-ea"/>
              </a:rPr>
              <a:t>字符的</a:t>
            </a:r>
            <a:r>
              <a:rPr lang="zh-CN" altLang="en-US" sz="1800" dirty="0">
                <a:sym typeface="+mn-ea"/>
              </a:rPr>
              <a:t>所有</a:t>
            </a:r>
            <a:r>
              <a:rPr lang="zh-CN" altLang="en-US" sz="1800" dirty="0">
                <a:sym typeface="+mn-ea"/>
              </a:rPr>
              <a:t>路径。</a:t>
            </a:r>
            <a:endParaRPr lang="zh-CN" altLang="en-US" sz="1800" dirty="0">
              <a:sym typeface="+mn-ea"/>
            </a:endParaRPr>
          </a:p>
        </p:txBody>
      </p:sp>
    </p:spTree>
    <p:custDataLst>
      <p:tags r:id="rId3"/>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77240" y="1586230"/>
            <a:ext cx="7740650" cy="1720850"/>
          </a:xfrm>
          <a:prstGeom prst="rect">
            <a:avLst/>
          </a:prstGeom>
        </p:spPr>
      </p:pic>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8357870" cy="398780"/>
          </a:xfrm>
          <a:prstGeom prst="rect">
            <a:avLst/>
          </a:prstGeom>
          <a:noFill/>
        </p:spPr>
        <p:txBody>
          <a:bodyPr wrap="square" rtlCol="0" anchor="t">
            <a:spAutoFit/>
          </a:bodyPr>
          <a:p>
            <a:r>
              <a:rPr lang="zh-CN" altLang="en-US" sz="2000"/>
              <a:t>（</a:t>
            </a:r>
            <a:r>
              <a:rPr lang="en-US" altLang="zh-CN" sz="2000"/>
              <a:t>7</a:t>
            </a:r>
            <a:r>
              <a:rPr lang="zh-CN" altLang="en-US" sz="2000"/>
              <a:t>）</a:t>
            </a:r>
            <a:r>
              <a:rPr lang="zh-CN" altLang="en-US" sz="2000">
                <a:sym typeface="+mn-ea"/>
              </a:rPr>
              <a:t>核心</a:t>
            </a:r>
            <a:r>
              <a:rPr lang="zh-CN" altLang="en-US" sz="2000"/>
              <a:t>技术点</a:t>
            </a:r>
            <a:r>
              <a:rPr lang="en-US" altLang="zh-CN" sz="2000"/>
              <a:t>4</a:t>
            </a:r>
            <a:r>
              <a:rPr lang="zh-CN" altLang="en-US" sz="2000"/>
              <a:t>（便捷的滤波器初始化函数</a:t>
            </a:r>
            <a:r>
              <a:rPr lang="en-US" altLang="zh-CN" sz="2000"/>
              <a:t>Init()</a:t>
            </a:r>
            <a:r>
              <a:rPr lang="zh-CN" altLang="en-US" sz="2000"/>
              <a:t>）</a:t>
            </a:r>
            <a:endParaRPr lang="zh-CN" altLang="en-US" sz="2000"/>
          </a:p>
        </p:txBody>
      </p:sp>
      <p:pic>
        <p:nvPicPr>
          <p:cNvPr id="5" name="图片 4"/>
          <p:cNvPicPr>
            <a:picLocks noChangeAspect="1"/>
          </p:cNvPicPr>
          <p:nvPr/>
        </p:nvPicPr>
        <p:blipFill>
          <a:blip r:embed="rId2"/>
          <a:stretch>
            <a:fillRect/>
          </a:stretch>
        </p:blipFill>
        <p:spPr>
          <a:xfrm>
            <a:off x="1066165" y="1827530"/>
            <a:ext cx="7181850" cy="4883150"/>
          </a:xfrm>
          <a:prstGeom prst="rect">
            <a:avLst/>
          </a:prstGeom>
          <a:ln>
            <a:solidFill>
              <a:srgbClr val="FF0000"/>
            </a:solid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b="1" dirty="0"/>
              <a:t>15. </a:t>
            </a:r>
            <a:r>
              <a:rPr lang="en-US" altLang="zh-CN" sz="2800" b="1" dirty="0">
                <a:sym typeface="+mn-ea"/>
              </a:rPr>
              <a:t>C++</a:t>
            </a:r>
            <a:r>
              <a:rPr lang="zh-CN" altLang="en-US" sz="2800" b="1" dirty="0">
                <a:sym typeface="+mn-ea"/>
              </a:rPr>
              <a:t>导航</a:t>
            </a:r>
            <a:r>
              <a:rPr lang="zh-CN" altLang="en-US" sz="2800" b="1" dirty="0">
                <a:sym typeface="+mn-ea"/>
              </a:rPr>
              <a:t>库函数</a:t>
            </a:r>
            <a:endParaRPr lang="zh-CN" altLang="en-US" sz="2800" b="1" dirty="0">
              <a:sym typeface="+mn-ea"/>
            </a:endParaRPr>
          </a:p>
        </p:txBody>
      </p:sp>
      <p:sp>
        <p:nvSpPr>
          <p:cNvPr id="4" name="文本框 3"/>
          <p:cNvSpPr txBox="1"/>
          <p:nvPr/>
        </p:nvSpPr>
        <p:spPr>
          <a:xfrm>
            <a:off x="299085" y="1142365"/>
            <a:ext cx="3778885" cy="398780"/>
          </a:xfrm>
          <a:prstGeom prst="rect">
            <a:avLst/>
          </a:prstGeom>
          <a:noFill/>
        </p:spPr>
        <p:txBody>
          <a:bodyPr wrap="square" rtlCol="0" anchor="t">
            <a:spAutoFit/>
          </a:bodyPr>
          <a:p>
            <a:r>
              <a:rPr lang="zh-CN" altLang="en-US" sz="2000"/>
              <a:t>（</a:t>
            </a:r>
            <a:r>
              <a:rPr lang="en-US" altLang="zh-CN" sz="2000"/>
              <a:t>8</a:t>
            </a:r>
            <a:r>
              <a:rPr lang="zh-CN" altLang="en-US" sz="2000"/>
              <a:t>）嵌入式移植</a:t>
            </a:r>
            <a:r>
              <a:rPr lang="zh-CN" altLang="en-US" sz="2000"/>
              <a:t>要点</a:t>
            </a:r>
            <a:endParaRPr lang="zh-CN" altLang="en-US" sz="2000"/>
          </a:p>
        </p:txBody>
      </p:sp>
      <p:sp>
        <p:nvSpPr>
          <p:cNvPr id="12" name="文本框 11"/>
          <p:cNvSpPr txBox="1"/>
          <p:nvPr/>
        </p:nvSpPr>
        <p:spPr>
          <a:xfrm>
            <a:off x="4267200" y="988695"/>
            <a:ext cx="4822825" cy="5600700"/>
          </a:xfrm>
          <a:prstGeom prst="rect">
            <a:avLst/>
          </a:prstGeom>
          <a:noFill/>
        </p:spPr>
        <p:txBody>
          <a:bodyPr wrap="square" rtlCol="0" anchor="t">
            <a:spAutoFit/>
          </a:bodyPr>
          <a:p>
            <a:pPr marL="285750" indent="-285750">
              <a:buFont typeface="Wingdings" panose="05000000000000000000" charset="0"/>
              <a:buChar char="Ø"/>
            </a:pPr>
            <a:r>
              <a:rPr lang="en-US" altLang="zh-CN"/>
              <a:t>CKFApp kf(TS) </a:t>
            </a:r>
            <a:r>
              <a:rPr lang="zh-CN" altLang="en-US"/>
              <a:t>定义为</a:t>
            </a:r>
            <a:r>
              <a:rPr lang="en-US" altLang="zh-CN"/>
              <a:t>main</a:t>
            </a:r>
            <a:r>
              <a:rPr lang="zh-CN" altLang="en-US"/>
              <a:t>函数中的局部</a:t>
            </a:r>
            <a:r>
              <a:rPr lang="zh-CN" altLang="en-US"/>
              <a:t>变量，嵌入式系统设置的栈空间应</a:t>
            </a:r>
            <a:r>
              <a:rPr lang="zh-CN" altLang="en-US">
                <a:solidFill>
                  <a:srgbClr val="FF0000"/>
                </a:solidFill>
              </a:rPr>
              <a:t>足够大！</a:t>
            </a:r>
            <a:endParaRPr lang="zh-CN" altLang="en-US">
              <a:solidFill>
                <a:srgbClr val="FF0000"/>
              </a:solidFill>
            </a:endParaRPr>
          </a:p>
          <a:p>
            <a:pPr>
              <a:lnSpc>
                <a:spcPct val="100000"/>
              </a:lnSpc>
            </a:pPr>
            <a:r>
              <a:rPr lang="en-US" altLang="zh-CN">
                <a:sym typeface="+mn-ea"/>
              </a:rPr>
              <a:t>  </a:t>
            </a:r>
            <a:r>
              <a:rPr lang="zh-CN" altLang="en-US">
                <a:sym typeface="+mn-ea"/>
              </a:rPr>
              <a:t>在编译控制中选择合适的最小矩阵维数：</a:t>
            </a:r>
            <a:endParaRPr lang="zh-CN" altLang="en-US">
              <a:sym typeface="+mn-ea"/>
            </a:endParaRPr>
          </a:p>
          <a:p>
            <a:pPr>
              <a:lnSpc>
                <a:spcPct val="100000"/>
              </a:lnSpc>
            </a:pPr>
            <a:r>
              <a:rPr lang="en-US" altLang="zh-CN">
                <a:sym typeface="+mn-ea"/>
              </a:rPr>
              <a:t>    </a:t>
            </a:r>
            <a:r>
              <a:rPr lang="zh-CN" altLang="en-US">
                <a:sym typeface="+mn-ea"/>
              </a:rPr>
              <a:t>#define PSINS_MATRIX_MAX_DIM</a:t>
            </a:r>
            <a:r>
              <a:rPr lang="en-US" altLang="zh-CN">
                <a:sym typeface="+mn-ea"/>
              </a:rPr>
              <a:t>    </a:t>
            </a:r>
            <a:r>
              <a:rPr lang="en-US" altLang="zh-CN">
                <a:solidFill>
                  <a:srgbClr val="FF0000"/>
                </a:solidFill>
                <a:sym typeface="+mn-ea"/>
              </a:rPr>
              <a:t>15</a:t>
            </a:r>
            <a:endParaRPr lang="en-US" altLang="zh-CN">
              <a:solidFill>
                <a:srgbClr val="FF0000"/>
              </a:solidFill>
              <a:sym typeface="+mn-ea"/>
            </a:endParaRPr>
          </a:p>
          <a:p>
            <a:pPr>
              <a:lnSpc>
                <a:spcPct val="100000"/>
              </a:lnSpc>
            </a:pPr>
            <a:r>
              <a:rPr lang="en-US" altLang="zh-CN">
                <a:sym typeface="+mn-ea"/>
              </a:rPr>
              <a:t>  </a:t>
            </a:r>
            <a:r>
              <a:rPr lang="zh-CN" altLang="en-US">
                <a:sym typeface="+mn-ea"/>
              </a:rPr>
              <a:t>两个</a:t>
            </a:r>
            <a:r>
              <a:rPr lang="zh-CN" altLang="en-US">
                <a:sym typeface="+mn-ea"/>
              </a:rPr>
              <a:t>维数变量大小</a:t>
            </a:r>
            <a:r>
              <a:rPr lang="zh-CN" altLang="en-US">
                <a:sym typeface="+mn-ea"/>
              </a:rPr>
              <a:t>供参考：</a:t>
            </a:r>
            <a:endParaRPr lang="en-US" altLang="zh-CN"/>
          </a:p>
          <a:p>
            <a:pPr>
              <a:lnSpc>
                <a:spcPct val="100000"/>
              </a:lnSpc>
            </a:pPr>
            <a:r>
              <a:rPr lang="en-US" altLang="zh-CN">
                <a:sym typeface="+mn-ea"/>
              </a:rPr>
              <a:t>   15</a:t>
            </a:r>
            <a:r>
              <a:rPr lang="zh-CN" altLang="en-US">
                <a:sym typeface="+mn-ea"/>
              </a:rPr>
              <a:t>维</a:t>
            </a:r>
            <a:r>
              <a:rPr lang="en-US" altLang="zh-CN">
                <a:sym typeface="+mn-ea"/>
              </a:rPr>
              <a:t>kf</a:t>
            </a:r>
            <a:r>
              <a:rPr lang="zh-CN" altLang="en-US">
                <a:sym typeface="+mn-ea"/>
              </a:rPr>
              <a:t>：sizeof(CSINSGNSS)~=21k bytes</a:t>
            </a:r>
            <a:endParaRPr lang="zh-CN" altLang="en-US"/>
          </a:p>
          <a:p>
            <a:pPr>
              <a:lnSpc>
                <a:spcPct val="100000"/>
              </a:lnSpc>
            </a:pPr>
            <a:r>
              <a:rPr lang="en-US" altLang="zh-CN">
                <a:sym typeface="+mn-ea"/>
              </a:rPr>
              <a:t>   34</a:t>
            </a:r>
            <a:r>
              <a:rPr lang="zh-CN" altLang="en-US">
                <a:sym typeface="+mn-ea"/>
              </a:rPr>
              <a:t>维</a:t>
            </a:r>
            <a:r>
              <a:rPr lang="en-US" altLang="zh-CN">
                <a:sym typeface="+mn-ea"/>
              </a:rPr>
              <a:t>kf</a:t>
            </a:r>
            <a:r>
              <a:rPr lang="zh-CN" altLang="en-US">
                <a:sym typeface="+mn-ea"/>
              </a:rPr>
              <a:t>：sizeof(CSINSGNSS)~=</a:t>
            </a:r>
            <a:r>
              <a:rPr lang="en-US" altLang="zh-CN">
                <a:sym typeface="+mn-ea"/>
              </a:rPr>
              <a:t>70</a:t>
            </a:r>
            <a:r>
              <a:rPr lang="zh-CN" altLang="en-US">
                <a:sym typeface="+mn-ea"/>
              </a:rPr>
              <a:t>k bytes</a:t>
            </a:r>
            <a:endParaRPr lang="zh-CN" altLang="en-US">
              <a:sym typeface="+mn-ea"/>
            </a:endParaRPr>
          </a:p>
          <a:p>
            <a:pPr marL="285750" indent="-285750">
              <a:lnSpc>
                <a:spcPct val="100000"/>
              </a:lnSpc>
              <a:buFont typeface="Wingdings" panose="05000000000000000000" charset="0"/>
              <a:buChar char="Ø"/>
            </a:pPr>
            <a:r>
              <a:rPr lang="en-US" altLang="zh-CN">
                <a:sym typeface="+mn-ea"/>
              </a:rPr>
              <a:t>PSINS</a:t>
            </a:r>
            <a:r>
              <a:rPr lang="zh-CN" altLang="en-US">
                <a:sym typeface="+mn-ea"/>
              </a:rPr>
              <a:t>核心库的代码大小约为</a:t>
            </a:r>
            <a:r>
              <a:rPr lang="en-US" altLang="zh-CN">
                <a:sym typeface="+mn-ea"/>
              </a:rPr>
              <a:t>100k</a:t>
            </a:r>
            <a:r>
              <a:rPr lang="zh-CN" altLang="en-US">
                <a:sym typeface="+mn-ea"/>
              </a:rPr>
              <a:t>，</a:t>
            </a:r>
            <a:r>
              <a:rPr lang="zh-CN" altLang="en-US">
                <a:sym typeface="+mn-ea"/>
              </a:rPr>
              <a:t>栈空间大小约需</a:t>
            </a:r>
            <a:r>
              <a:rPr lang="en-US" altLang="zh-CN">
                <a:sym typeface="+mn-ea"/>
              </a:rPr>
              <a:t>64k</a:t>
            </a:r>
            <a:r>
              <a:rPr lang="zh-CN" altLang="en-US">
                <a:sym typeface="+mn-ea"/>
              </a:rPr>
              <a:t>，因此对嵌入式高速</a:t>
            </a:r>
            <a:r>
              <a:rPr lang="en-US" altLang="zh-CN">
                <a:sym typeface="+mn-ea"/>
              </a:rPr>
              <a:t>RAM</a:t>
            </a:r>
            <a:r>
              <a:rPr lang="zh-CN" altLang="en-US">
                <a:sym typeface="+mn-ea"/>
              </a:rPr>
              <a:t>的基本要求是</a:t>
            </a:r>
            <a:r>
              <a:rPr lang="en-US" altLang="zh-CN">
                <a:solidFill>
                  <a:srgbClr val="FF0000"/>
                </a:solidFill>
                <a:sym typeface="+mn-ea"/>
              </a:rPr>
              <a:t>256k</a:t>
            </a:r>
            <a:r>
              <a:rPr lang="en-US" altLang="zh-CN">
                <a:sym typeface="+mn-ea"/>
              </a:rPr>
              <a:t> bytes</a:t>
            </a:r>
            <a:r>
              <a:rPr lang="zh-CN" altLang="en-US">
                <a:sym typeface="+mn-ea"/>
              </a:rPr>
              <a:t>（</a:t>
            </a:r>
            <a:r>
              <a:rPr lang="en-US" altLang="zh-CN">
                <a:sym typeface="+mn-ea"/>
              </a:rPr>
              <a:t>128k</a:t>
            </a:r>
            <a:r>
              <a:rPr lang="zh-CN" altLang="en-US">
                <a:sym typeface="+mn-ea"/>
              </a:rPr>
              <a:t>难满足）。</a:t>
            </a:r>
            <a:endParaRPr lang="zh-CN" altLang="en-US">
              <a:sym typeface="+mn-ea"/>
            </a:endParaRPr>
          </a:p>
          <a:p>
            <a:pPr marL="285750" indent="-285750">
              <a:lnSpc>
                <a:spcPct val="100000"/>
              </a:lnSpc>
              <a:buFont typeface="Wingdings" panose="05000000000000000000" charset="0"/>
              <a:buChar char="Ø"/>
            </a:pPr>
            <a:r>
              <a:rPr lang="zh-CN" altLang="en-US">
                <a:sym typeface="+mn-ea"/>
              </a:rPr>
              <a:t>在嵌入式的中断采样函数中尽量只简单采集数据，不做其他解算之类耗时的事情。</a:t>
            </a:r>
            <a:endParaRPr lang="zh-CN" altLang="en-US"/>
          </a:p>
          <a:p>
            <a:pPr marL="285750" indent="-285750">
              <a:lnSpc>
                <a:spcPct val="100000"/>
              </a:lnSpc>
              <a:buFont typeface="Wingdings" panose="05000000000000000000" charset="0"/>
              <a:buChar char="Ø"/>
            </a:pPr>
            <a:r>
              <a:rPr lang="zh-CN" altLang="en-US">
                <a:solidFill>
                  <a:schemeClr val="tx1"/>
                </a:solidFill>
                <a:sym typeface="+mn-ea"/>
              </a:rPr>
              <a:t>在时间分片滤波中，选择合适的</a:t>
            </a:r>
            <a:r>
              <a:rPr lang="en-US" altLang="zh-CN">
                <a:solidFill>
                  <a:schemeClr val="tx1"/>
                </a:solidFill>
                <a:sym typeface="+mn-ea"/>
              </a:rPr>
              <a:t>nSteps</a:t>
            </a:r>
            <a:r>
              <a:rPr lang="zh-CN" altLang="en-US">
                <a:solidFill>
                  <a:schemeClr val="tx1"/>
                </a:solidFill>
                <a:sym typeface="+mn-ea"/>
              </a:rPr>
              <a:t>，确保数片滤波在一个惯导更新周期内</a:t>
            </a:r>
            <a:r>
              <a:rPr lang="en-US" altLang="zh-CN" sz="1600">
                <a:solidFill>
                  <a:schemeClr val="tx1"/>
                </a:solidFill>
                <a:sym typeface="+mn-ea"/>
              </a:rPr>
              <a:t>nSamples*ts</a:t>
            </a:r>
            <a:r>
              <a:rPr lang="zh-CN" altLang="en-US">
                <a:solidFill>
                  <a:schemeClr val="tx1"/>
                </a:solidFill>
                <a:sym typeface="+mn-ea"/>
              </a:rPr>
              <a:t>能解算完（</a:t>
            </a:r>
            <a:r>
              <a:rPr lang="en-US" altLang="zh-CN">
                <a:solidFill>
                  <a:schemeClr val="tx1"/>
                </a:solidFill>
                <a:sym typeface="+mn-ea"/>
              </a:rPr>
              <a:t>&lt;</a:t>
            </a:r>
            <a:r>
              <a:rPr lang="zh-CN" altLang="en-US">
                <a:solidFill>
                  <a:schemeClr val="tx1"/>
                </a:solidFill>
                <a:sym typeface="+mn-ea"/>
              </a:rPr>
              <a:t>算力</a:t>
            </a:r>
            <a:r>
              <a:rPr lang="en-US" altLang="zh-CN">
                <a:solidFill>
                  <a:schemeClr val="tx1"/>
                </a:solidFill>
                <a:sym typeface="+mn-ea"/>
              </a:rPr>
              <a:t>70%</a:t>
            </a:r>
            <a:r>
              <a:rPr lang="zh-CN" altLang="en-US">
                <a:solidFill>
                  <a:schemeClr val="tx1"/>
                </a:solidFill>
                <a:sym typeface="+mn-ea"/>
              </a:rPr>
              <a:t>）。</a:t>
            </a:r>
            <a:endParaRPr lang="zh-CN" altLang="en-US">
              <a:solidFill>
                <a:schemeClr val="tx1"/>
              </a:solidFill>
              <a:sym typeface="+mn-ea"/>
            </a:endParaRPr>
          </a:p>
          <a:p>
            <a:pPr>
              <a:lnSpc>
                <a:spcPct val="100000"/>
              </a:lnSpc>
            </a:pPr>
            <a:r>
              <a:rPr lang="en-US" altLang="zh-CN" sz="1600">
                <a:solidFill>
                  <a:schemeClr val="tx1"/>
                </a:solidFill>
                <a:sym typeface="+mn-ea"/>
              </a:rPr>
              <a:t>   TDUpdate(pwm, pvm, nSamples, ts, </a:t>
            </a:r>
            <a:r>
              <a:rPr lang="en-US" altLang="zh-CN" sz="1600">
                <a:solidFill>
                  <a:srgbClr val="FF0000"/>
                </a:solidFill>
                <a:sym typeface="+mn-ea"/>
              </a:rPr>
              <a:t>nSteps</a:t>
            </a:r>
            <a:r>
              <a:rPr lang="en-US" altLang="zh-CN" sz="1600">
                <a:solidFill>
                  <a:schemeClr val="tx1"/>
                </a:solidFill>
                <a:sym typeface="+mn-ea"/>
              </a:rPr>
              <a:t>);</a:t>
            </a:r>
            <a:endParaRPr lang="en-US" altLang="zh-CN">
              <a:solidFill>
                <a:schemeClr val="tx1"/>
              </a:solidFill>
              <a:sym typeface="+mn-ea"/>
            </a:endParaRPr>
          </a:p>
          <a:p>
            <a:pPr>
              <a:lnSpc>
                <a:spcPct val="100000"/>
              </a:lnSpc>
            </a:pPr>
            <a:r>
              <a:rPr lang="en-US" altLang="zh-CN">
                <a:solidFill>
                  <a:schemeClr val="tx1"/>
                </a:solidFill>
                <a:sym typeface="+mn-ea"/>
              </a:rPr>
              <a:t>   </a:t>
            </a:r>
            <a:r>
              <a:rPr lang="zh-CN" altLang="en-US">
                <a:solidFill>
                  <a:schemeClr val="tx1"/>
                </a:solidFill>
                <a:sym typeface="+mn-ea"/>
              </a:rPr>
              <a:t>一般需满足</a:t>
            </a:r>
            <a:r>
              <a:rPr lang="en-US" altLang="zh-CN">
                <a:solidFill>
                  <a:schemeClr val="tx1"/>
                </a:solidFill>
                <a:sym typeface="+mn-ea"/>
              </a:rPr>
              <a:t>2*(n+r)/nSteps * ts  &lt; 0.1s</a:t>
            </a:r>
            <a:r>
              <a:rPr lang="zh-CN" altLang="en-US">
                <a:solidFill>
                  <a:schemeClr val="tx1"/>
                </a:solidFill>
                <a:sym typeface="+mn-ea"/>
              </a:rPr>
              <a:t>，</a:t>
            </a:r>
            <a:endParaRPr lang="zh-CN" altLang="en-US">
              <a:solidFill>
                <a:schemeClr val="tx1"/>
              </a:solidFill>
              <a:sym typeface="+mn-ea"/>
            </a:endParaRPr>
          </a:p>
          <a:p>
            <a:pPr>
              <a:lnSpc>
                <a:spcPct val="100000"/>
              </a:lnSpc>
            </a:pPr>
            <a:r>
              <a:rPr lang="zh-CN" altLang="en-US">
                <a:solidFill>
                  <a:schemeClr val="tx1"/>
                </a:solidFill>
                <a:sym typeface="+mn-ea"/>
              </a:rPr>
              <a:t> </a:t>
            </a:r>
            <a:r>
              <a:rPr lang="en-US" altLang="zh-CN">
                <a:solidFill>
                  <a:schemeClr val="tx1"/>
                </a:solidFill>
                <a:sym typeface="+mn-ea"/>
              </a:rPr>
              <a:t>  </a:t>
            </a:r>
            <a:r>
              <a:rPr lang="zh-CN" altLang="en-US">
                <a:solidFill>
                  <a:schemeClr val="tx1"/>
                </a:solidFill>
                <a:sym typeface="+mn-ea"/>
              </a:rPr>
              <a:t>即滤波时间更新频率</a:t>
            </a:r>
            <a:r>
              <a:rPr lang="en-US" altLang="zh-CN">
                <a:solidFill>
                  <a:schemeClr val="tx1"/>
                </a:solidFill>
                <a:sym typeface="+mn-ea"/>
              </a:rPr>
              <a:t>&gt;10Hz</a:t>
            </a:r>
            <a:endParaRPr lang="en-US" altLang="zh-CN">
              <a:solidFill>
                <a:schemeClr val="tx1"/>
              </a:solidFill>
              <a:sym typeface="+mn-ea"/>
            </a:endParaRPr>
          </a:p>
          <a:p>
            <a:pPr marL="285750" indent="-285750">
              <a:lnSpc>
                <a:spcPct val="100000"/>
              </a:lnSpc>
              <a:buFont typeface="Wingdings" panose="05000000000000000000" charset="0"/>
              <a:buChar char="Ø"/>
            </a:pPr>
            <a:r>
              <a:rPr lang="zh-CN" altLang="en-US">
                <a:solidFill>
                  <a:schemeClr val="tx1"/>
                </a:solidFill>
                <a:sym typeface="+mn-ea"/>
              </a:rPr>
              <a:t>嵌入式硬件需支持</a:t>
            </a:r>
            <a:r>
              <a:rPr lang="en-US" altLang="zh-CN">
                <a:solidFill>
                  <a:srgbClr val="FF0000"/>
                </a:solidFill>
                <a:sym typeface="+mn-ea"/>
              </a:rPr>
              <a:t>double</a:t>
            </a:r>
            <a:r>
              <a:rPr lang="zh-CN" altLang="en-US">
                <a:solidFill>
                  <a:srgbClr val="FF0000"/>
                </a:solidFill>
                <a:sym typeface="+mn-ea"/>
              </a:rPr>
              <a:t>浮点</a:t>
            </a:r>
            <a:r>
              <a:rPr lang="zh-CN" altLang="en-US">
                <a:solidFill>
                  <a:schemeClr val="tx1"/>
                </a:solidFill>
                <a:sym typeface="+mn-ea"/>
              </a:rPr>
              <a:t>运算。</a:t>
            </a:r>
            <a:endParaRPr lang="zh-CN" altLang="en-US">
              <a:solidFill>
                <a:schemeClr val="tx1"/>
              </a:solidFill>
              <a:sym typeface="+mn-ea"/>
            </a:endParaRPr>
          </a:p>
          <a:p>
            <a:pPr marL="285750" indent="-285750">
              <a:lnSpc>
                <a:spcPct val="100000"/>
              </a:lnSpc>
              <a:buFont typeface="Wingdings" panose="05000000000000000000" charset="0"/>
              <a:buChar char="Ø"/>
            </a:pPr>
            <a:r>
              <a:rPr lang="zh-CN" altLang="en-US">
                <a:solidFill>
                  <a:schemeClr val="tx1"/>
                </a:solidFill>
                <a:sym typeface="+mn-ea"/>
              </a:rPr>
              <a:t>引入回溯算法需</a:t>
            </a:r>
            <a:r>
              <a:rPr lang="en-US" altLang="zh-CN">
                <a:solidFill>
                  <a:srgbClr val="FF0000"/>
                </a:solidFill>
                <a:sym typeface="+mn-ea"/>
              </a:rPr>
              <a:t>10M</a:t>
            </a:r>
            <a:r>
              <a:rPr lang="zh-CN" altLang="en-US">
                <a:solidFill>
                  <a:schemeClr val="tx1"/>
                </a:solidFill>
                <a:sym typeface="+mn-ea"/>
              </a:rPr>
              <a:t>量级高速</a:t>
            </a:r>
            <a:r>
              <a:rPr lang="en-US" altLang="zh-CN">
                <a:solidFill>
                  <a:schemeClr val="tx1"/>
                </a:solidFill>
                <a:sym typeface="+mn-ea"/>
              </a:rPr>
              <a:t>RAM</a:t>
            </a:r>
            <a:r>
              <a:rPr lang="zh-CN" altLang="en-US">
                <a:solidFill>
                  <a:schemeClr val="tx1"/>
                </a:solidFill>
                <a:sym typeface="+mn-ea"/>
              </a:rPr>
              <a:t>。</a:t>
            </a:r>
            <a:endParaRPr lang="zh-CN" altLang="en-US">
              <a:solidFill>
                <a:schemeClr val="tx1"/>
              </a:solidFill>
              <a:sym typeface="+mn-ea"/>
            </a:endParaRPr>
          </a:p>
        </p:txBody>
      </p:sp>
      <p:pic>
        <p:nvPicPr>
          <p:cNvPr id="2" name="图片 1"/>
          <p:cNvPicPr>
            <a:picLocks noChangeAspect="1"/>
          </p:cNvPicPr>
          <p:nvPr/>
        </p:nvPicPr>
        <p:blipFill>
          <a:blip r:embed="rId1"/>
          <a:stretch>
            <a:fillRect/>
          </a:stretch>
        </p:blipFill>
        <p:spPr>
          <a:xfrm>
            <a:off x="227965" y="1551305"/>
            <a:ext cx="4047490" cy="4324350"/>
          </a:xfrm>
          <a:prstGeom prst="rect">
            <a:avLst/>
          </a:prstGeom>
        </p:spPr>
      </p:pic>
      <p:sp>
        <p:nvSpPr>
          <p:cNvPr id="3" name="文本框 2"/>
          <p:cNvSpPr txBox="1"/>
          <p:nvPr/>
        </p:nvSpPr>
        <p:spPr>
          <a:xfrm>
            <a:off x="532130" y="5715635"/>
            <a:ext cx="4033520" cy="829945"/>
          </a:xfrm>
          <a:prstGeom prst="rect">
            <a:avLst/>
          </a:prstGeom>
          <a:noFill/>
        </p:spPr>
        <p:txBody>
          <a:bodyPr wrap="square" rtlCol="0" anchor="t">
            <a:spAutoFit/>
          </a:bodyPr>
          <a:p>
            <a:r>
              <a:rPr lang="zh-CN" altLang="en-US" sz="1600">
                <a:solidFill>
                  <a:srgbClr val="FF0000"/>
                </a:solidFill>
              </a:rPr>
              <a:t>嵌入式</a:t>
            </a:r>
            <a:r>
              <a:rPr lang="en-US" altLang="zh-CN" sz="1600">
                <a:solidFill>
                  <a:srgbClr val="FF0000"/>
                </a:solidFill>
              </a:rPr>
              <a:t>C++</a:t>
            </a:r>
            <a:r>
              <a:rPr lang="zh-CN" altLang="en-US" sz="1600">
                <a:solidFill>
                  <a:srgbClr val="FF0000"/>
                </a:solidFill>
              </a:rPr>
              <a:t>不足</a:t>
            </a:r>
            <a:r>
              <a:rPr lang="zh-CN" altLang="en-US" sz="1600">
                <a:solidFill>
                  <a:srgbClr val="FF0000"/>
                </a:solidFill>
              </a:rPr>
              <a:t>之处：</a:t>
            </a:r>
            <a:endParaRPr lang="zh-CN" altLang="en-US" sz="1600">
              <a:solidFill>
                <a:srgbClr val="FF0000"/>
              </a:solidFill>
            </a:endParaRPr>
          </a:p>
          <a:p>
            <a:r>
              <a:rPr lang="zh-CN" altLang="en-US" sz="1600">
                <a:solidFill>
                  <a:srgbClr val="FF0000"/>
                </a:solidFill>
                <a:sym typeface="+mn-ea"/>
              </a:rPr>
              <a:t>运算速度慢，但再优化也难提高一倍</a:t>
            </a:r>
            <a:r>
              <a:rPr lang="zh-CN" altLang="en-US" sz="1600">
                <a:solidFill>
                  <a:srgbClr val="FF0000"/>
                </a:solidFill>
              </a:rPr>
              <a:t>；</a:t>
            </a:r>
            <a:endParaRPr lang="zh-CN" altLang="en-US" sz="1600">
              <a:solidFill>
                <a:srgbClr val="FF0000"/>
              </a:solidFill>
            </a:endParaRPr>
          </a:p>
          <a:p>
            <a:r>
              <a:rPr lang="zh-CN" altLang="en-US" sz="1600">
                <a:solidFill>
                  <a:srgbClr val="FF0000"/>
                </a:solidFill>
                <a:sym typeface="+mn-ea"/>
              </a:rPr>
              <a:t>内存需求大，但再优化也难减</a:t>
            </a:r>
            <a:r>
              <a:rPr lang="zh-CN" altLang="en-US" sz="1600">
                <a:solidFill>
                  <a:srgbClr val="FF0000"/>
                </a:solidFill>
                <a:sym typeface="+mn-ea"/>
              </a:rPr>
              <a:t>少一半</a:t>
            </a:r>
            <a:r>
              <a:rPr lang="zh-CN" altLang="en-US" sz="1600">
                <a:solidFill>
                  <a:srgbClr val="FF0000"/>
                </a:solidFill>
              </a:rPr>
              <a:t>。</a:t>
            </a:r>
            <a:endParaRPr lang="zh-CN" altLang="en-US" sz="1600">
              <a:solidFill>
                <a:srgbClr val="FF000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 grpId="0"/>
      <p:bldP spid="3"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483"/>
            <a:ext cx="8229600" cy="1143000"/>
          </a:xfrm>
        </p:spPr>
        <p:txBody>
          <a:bodyPr vert="horz" wrap="square" lIns="91440" tIns="45720" rIns="91440" bIns="45720" anchor="ctr" anchorCtr="0"/>
          <a:p>
            <a:pPr algn="l" eaLnBrk="1" hangingPunct="1"/>
            <a:r>
              <a:rPr lang="zh-CN" altLang="en-US" sz="2400" b="1" dirty="0"/>
              <a:t>主要参考</a:t>
            </a:r>
            <a:r>
              <a:rPr lang="zh-CN" altLang="en-US" sz="2400" b="1" dirty="0"/>
              <a:t>资料：</a:t>
            </a:r>
            <a:endParaRPr lang="zh-CN" altLang="en-US" sz="2400" b="1" dirty="0"/>
          </a:p>
        </p:txBody>
      </p:sp>
      <p:sp>
        <p:nvSpPr>
          <p:cNvPr id="8" name="Rectangle 63"/>
          <p:cNvSpPr/>
          <p:nvPr/>
        </p:nvSpPr>
        <p:spPr>
          <a:xfrm>
            <a:off x="455930" y="1083628"/>
            <a:ext cx="8177530" cy="4769485"/>
          </a:xfrm>
          <a:prstGeom prst="rect">
            <a:avLst/>
          </a:prstGeom>
          <a:noFill/>
          <a:ln w="9525">
            <a:noFill/>
          </a:ln>
        </p:spPr>
        <p:txBody>
          <a:bodyPr wrap="square" anchor="ctr" anchorCtr="0">
            <a:spAutoFit/>
          </a:bodyPr>
          <a:p>
            <a:pPr algn="just">
              <a:lnSpc>
                <a:spcPct val="100000"/>
              </a:lnSpc>
              <a:spcBef>
                <a:spcPts val="0"/>
              </a:spcBef>
              <a:spcAft>
                <a:spcPts val="0"/>
              </a:spcAft>
            </a:pPr>
            <a:r>
              <a:rPr sz="1600" dirty="0">
                <a:sym typeface="+mn-ea"/>
              </a:rPr>
              <a:t>[</a:t>
            </a:r>
            <a:r>
              <a:rPr lang="en-US" sz="1600" dirty="0">
                <a:sym typeface="+mn-ea"/>
              </a:rPr>
              <a:t>1</a:t>
            </a:r>
            <a:r>
              <a:rPr sz="1600" dirty="0">
                <a:sym typeface="+mn-ea"/>
              </a:rPr>
              <a:t>]</a:t>
            </a:r>
            <a:r>
              <a:rPr lang="zh-CN" sz="1600" dirty="0">
                <a:sym typeface="+mn-ea"/>
              </a:rPr>
              <a:t>严恭敏</a:t>
            </a:r>
            <a:r>
              <a:rPr lang="en-US" altLang="zh-CN" sz="1600" dirty="0">
                <a:sym typeface="+mn-ea"/>
              </a:rPr>
              <a:t>. </a:t>
            </a:r>
            <a:r>
              <a:rPr sz="1600" dirty="0">
                <a:sym typeface="+mn-ea"/>
              </a:rPr>
              <a:t>捷联惯导算法与组合导航原理</a:t>
            </a:r>
            <a:r>
              <a:rPr lang="zh-CN" sz="1600" dirty="0">
                <a:sym typeface="+mn-ea"/>
              </a:rPr>
              <a:t>，</a:t>
            </a:r>
            <a:r>
              <a:rPr sz="1600" dirty="0">
                <a:sym typeface="+mn-ea"/>
              </a:rPr>
              <a:t>西北工业大学出版社</a:t>
            </a:r>
            <a:r>
              <a:rPr lang="zh-CN" sz="1600" dirty="0">
                <a:sym typeface="+mn-ea"/>
              </a:rPr>
              <a:t>，</a:t>
            </a:r>
            <a:r>
              <a:rPr sz="1600" dirty="0">
                <a:sym typeface="+mn-ea"/>
              </a:rPr>
              <a:t>201</a:t>
            </a:r>
            <a:r>
              <a:rPr lang="en-US" sz="1600" dirty="0">
                <a:sym typeface="+mn-ea"/>
              </a:rPr>
              <a:t>9</a:t>
            </a:r>
            <a:r>
              <a:rPr sz="1600" dirty="0">
                <a:sym typeface="+mn-ea"/>
              </a:rPr>
              <a:t>.</a:t>
            </a:r>
            <a:endParaRPr sz="1600" dirty="0">
              <a:sym typeface="+mn-ea"/>
            </a:endParaRPr>
          </a:p>
          <a:p>
            <a:pPr algn="just">
              <a:lnSpc>
                <a:spcPct val="100000"/>
              </a:lnSpc>
              <a:spcBef>
                <a:spcPts val="0"/>
              </a:spcBef>
              <a:spcAft>
                <a:spcPts val="0"/>
              </a:spcAft>
            </a:pPr>
            <a:r>
              <a:rPr sz="1600" dirty="0">
                <a:sym typeface="+mn-ea"/>
              </a:rPr>
              <a:t>[</a:t>
            </a:r>
            <a:r>
              <a:rPr lang="en-US" sz="1600" dirty="0">
                <a:sym typeface="+mn-ea"/>
              </a:rPr>
              <a:t>2</a:t>
            </a:r>
            <a:r>
              <a:rPr sz="1600" dirty="0">
                <a:sym typeface="+mn-ea"/>
              </a:rPr>
              <a:t>]</a:t>
            </a:r>
            <a:r>
              <a:rPr lang="zh-CN" sz="1600" dirty="0">
                <a:sym typeface="+mn-ea"/>
              </a:rPr>
              <a:t>严恭敏</a:t>
            </a:r>
            <a:r>
              <a:rPr lang="en-US" altLang="zh-CN" sz="1600" dirty="0">
                <a:sym typeface="+mn-ea"/>
              </a:rPr>
              <a:t>. </a:t>
            </a:r>
            <a:r>
              <a:rPr sz="1600" dirty="0">
                <a:sym typeface="+mn-ea"/>
              </a:rPr>
              <a:t>惯性仪器测试与数据分析</a:t>
            </a:r>
            <a:r>
              <a:rPr lang="zh-CN" sz="1600" dirty="0">
                <a:sym typeface="+mn-ea"/>
              </a:rPr>
              <a:t>，</a:t>
            </a:r>
            <a:r>
              <a:rPr sz="1600" dirty="0">
                <a:sym typeface="+mn-ea"/>
              </a:rPr>
              <a:t>国防工业出版社</a:t>
            </a:r>
            <a:r>
              <a:rPr lang="zh-CN" sz="1600" dirty="0">
                <a:sym typeface="+mn-ea"/>
              </a:rPr>
              <a:t>，</a:t>
            </a:r>
            <a:r>
              <a:rPr sz="1600" dirty="0">
                <a:sym typeface="+mn-ea"/>
              </a:rPr>
              <a:t>2012.</a:t>
            </a:r>
            <a:endParaRPr sz="1600" dirty="0">
              <a:sym typeface="+mn-ea"/>
            </a:endParaRPr>
          </a:p>
          <a:p>
            <a:pPr algn="just">
              <a:lnSpc>
                <a:spcPct val="100000"/>
              </a:lnSpc>
              <a:spcBef>
                <a:spcPts val="0"/>
              </a:spcBef>
              <a:spcAft>
                <a:spcPts val="0"/>
              </a:spcAft>
            </a:pPr>
            <a:r>
              <a:rPr sz="1600" dirty="0">
                <a:sym typeface="+mn-ea"/>
              </a:rPr>
              <a:t>[</a:t>
            </a:r>
            <a:r>
              <a:rPr lang="en-US" sz="1600" dirty="0">
                <a:sym typeface="+mn-ea"/>
              </a:rPr>
              <a:t>3</a:t>
            </a:r>
            <a:r>
              <a:rPr sz="1600" dirty="0">
                <a:sym typeface="+mn-ea"/>
              </a:rPr>
              <a:t>]</a:t>
            </a:r>
            <a:r>
              <a:rPr lang="zh-CN" sz="1600" dirty="0">
                <a:sym typeface="+mn-ea"/>
              </a:rPr>
              <a:t>严恭敏</a:t>
            </a:r>
            <a:r>
              <a:rPr lang="en-US" altLang="zh-CN" sz="1600" dirty="0">
                <a:sym typeface="+mn-ea"/>
              </a:rPr>
              <a:t>. </a:t>
            </a:r>
            <a:r>
              <a:rPr sz="1600" dirty="0">
                <a:sym typeface="+mn-ea"/>
              </a:rPr>
              <a:t>车载自主定位定向系统研究</a:t>
            </a:r>
            <a:r>
              <a:rPr lang="zh-CN" sz="1600" dirty="0">
                <a:sym typeface="+mn-ea"/>
              </a:rPr>
              <a:t>，</a:t>
            </a:r>
            <a:r>
              <a:rPr sz="1600" dirty="0">
                <a:sym typeface="+mn-ea"/>
              </a:rPr>
              <a:t>西北工业大学</a:t>
            </a:r>
            <a:r>
              <a:rPr lang="zh-CN" sz="1600" dirty="0">
                <a:sym typeface="+mn-ea"/>
              </a:rPr>
              <a:t>博士</a:t>
            </a:r>
            <a:r>
              <a:rPr lang="zh-CN" sz="1600" dirty="0">
                <a:sym typeface="+mn-ea"/>
              </a:rPr>
              <a:t>学位论文，</a:t>
            </a:r>
            <a:r>
              <a:rPr sz="1600" dirty="0">
                <a:sym typeface="+mn-ea"/>
              </a:rPr>
              <a:t>2006.</a:t>
            </a:r>
            <a:endParaRPr sz="1600" dirty="0">
              <a:sym typeface="+mn-ea"/>
            </a:endParaRPr>
          </a:p>
          <a:p>
            <a:pPr algn="just">
              <a:lnSpc>
                <a:spcPct val="100000"/>
              </a:lnSpc>
              <a:spcBef>
                <a:spcPts val="0"/>
              </a:spcBef>
              <a:spcAft>
                <a:spcPts val="0"/>
              </a:spcAft>
            </a:pPr>
            <a:r>
              <a:rPr sz="1600" dirty="0">
                <a:sym typeface="+mn-ea"/>
              </a:rPr>
              <a:t>[</a:t>
            </a:r>
            <a:r>
              <a:rPr lang="en-US" sz="1600" dirty="0">
                <a:sym typeface="+mn-ea"/>
              </a:rPr>
              <a:t>4</a:t>
            </a:r>
            <a:r>
              <a:rPr sz="1600" dirty="0">
                <a:sym typeface="+mn-ea"/>
              </a:rPr>
              <a:t>]</a:t>
            </a:r>
            <a:r>
              <a:rPr sz="1600" dirty="0">
                <a:sym typeface="+mn-ea"/>
              </a:rPr>
              <a:t>严恭敏. 基于实测轨迹的高精度捷联惯导模拟器. 导航与定位学报</a:t>
            </a:r>
            <a:r>
              <a:rPr lang="zh-CN" sz="1600" dirty="0">
                <a:sym typeface="+mn-ea"/>
              </a:rPr>
              <a:t>，</a:t>
            </a:r>
            <a:r>
              <a:rPr sz="1600" dirty="0">
                <a:sym typeface="+mn-ea"/>
              </a:rPr>
              <a:t>2015</a:t>
            </a:r>
            <a:r>
              <a:rPr lang="en-US" sz="1600" dirty="0">
                <a:sym typeface="+mn-ea"/>
              </a:rPr>
              <a:t>.</a:t>
            </a:r>
            <a:endParaRPr lang="en-US" sz="1600" dirty="0">
              <a:sym typeface="+mn-ea"/>
            </a:endParaRPr>
          </a:p>
          <a:p>
            <a:pPr algn="just">
              <a:lnSpc>
                <a:spcPct val="100000"/>
              </a:lnSpc>
              <a:spcBef>
                <a:spcPts val="0"/>
              </a:spcBef>
              <a:spcAft>
                <a:spcPts val="0"/>
              </a:spcAft>
            </a:pPr>
            <a:r>
              <a:rPr lang="en-US" sz="1600" dirty="0">
                <a:sym typeface="+mn-ea"/>
              </a:rPr>
              <a:t>[5]严恭敏. 捷联惯导系统内杆臂补偿方法及试验验证. 宇航学报</a:t>
            </a:r>
            <a:r>
              <a:rPr lang="zh-CN" altLang="en-US" sz="1600" dirty="0">
                <a:sym typeface="+mn-ea"/>
              </a:rPr>
              <a:t>，</a:t>
            </a:r>
            <a:r>
              <a:rPr lang="en-US" sz="1600" dirty="0">
                <a:sym typeface="+mn-ea"/>
              </a:rPr>
              <a:t>2012.</a:t>
            </a:r>
            <a:endParaRPr lang="en-US" sz="1600" dirty="0">
              <a:sym typeface="+mn-ea"/>
            </a:endParaRPr>
          </a:p>
          <a:p>
            <a:pPr algn="just">
              <a:lnSpc>
                <a:spcPct val="100000"/>
              </a:lnSpc>
              <a:spcBef>
                <a:spcPts val="0"/>
              </a:spcBef>
              <a:spcAft>
                <a:spcPts val="0"/>
              </a:spcAft>
            </a:pPr>
            <a:r>
              <a:rPr lang="en-US" altLang="zh-CN" sz="1600" dirty="0">
                <a:sym typeface="+mn-ea"/>
              </a:rPr>
              <a:t>[6]</a:t>
            </a:r>
            <a:r>
              <a:rPr lang="zh-CN" altLang="en-US" sz="1600" dirty="0">
                <a:sym typeface="+mn-ea"/>
              </a:rPr>
              <a:t>严恭敏. 捷联惯导系统中加速度计的时延补偿研究. 宇航学报，2013</a:t>
            </a:r>
            <a:r>
              <a:rPr lang="en-US" altLang="zh-CN" sz="1600" dirty="0">
                <a:sym typeface="+mn-ea"/>
              </a:rPr>
              <a:t>.</a:t>
            </a:r>
            <a:endParaRPr lang="en-US" altLang="zh-CN" sz="1600" dirty="0">
              <a:sym typeface="+mn-ea"/>
            </a:endParaRPr>
          </a:p>
          <a:p>
            <a:pPr algn="just">
              <a:lnSpc>
                <a:spcPct val="100000"/>
              </a:lnSpc>
              <a:spcBef>
                <a:spcPts val="0"/>
              </a:spcBef>
              <a:spcAft>
                <a:spcPts val="0"/>
              </a:spcAft>
            </a:pPr>
            <a:r>
              <a:rPr lang="en-US" altLang="zh-CN" sz="1600" dirty="0">
                <a:sym typeface="+mn-ea"/>
              </a:rPr>
              <a:t>[7]宋敏. 高动态下捷联惯性导航算法误差分析与优化方法研究. 国防科学技术大学</a:t>
            </a:r>
            <a:r>
              <a:rPr lang="zh-CN" sz="1600" dirty="0">
                <a:sym typeface="+mn-ea"/>
              </a:rPr>
              <a:t>博士学位论文</a:t>
            </a:r>
            <a:r>
              <a:rPr lang="zh-CN" altLang="en-US" sz="1600" dirty="0">
                <a:sym typeface="+mn-ea"/>
              </a:rPr>
              <a:t>，</a:t>
            </a:r>
            <a:r>
              <a:rPr lang="en-US" altLang="zh-CN" sz="1600" dirty="0">
                <a:sym typeface="+mn-ea"/>
              </a:rPr>
              <a:t>2012.</a:t>
            </a:r>
            <a:endParaRPr lang="en-US" altLang="zh-CN" sz="1600" dirty="0">
              <a:sym typeface="+mn-ea"/>
            </a:endParaRPr>
          </a:p>
          <a:p>
            <a:pPr algn="just">
              <a:lnSpc>
                <a:spcPct val="100000"/>
              </a:lnSpc>
              <a:spcBef>
                <a:spcPts val="0"/>
              </a:spcBef>
              <a:spcAft>
                <a:spcPts val="0"/>
              </a:spcAft>
            </a:pPr>
            <a:r>
              <a:rPr lang="en-US" altLang="zh-CN" sz="1600" dirty="0">
                <a:sym typeface="+mn-ea"/>
              </a:rPr>
              <a:t>[8]Wang M, Higher-order Rotation Vector Attitude Updating Algorithm. The Journal of Navigation, 2019.</a:t>
            </a:r>
            <a:endParaRPr lang="en-US" altLang="zh-CN" sz="1600" dirty="0">
              <a:sym typeface="+mn-ea"/>
            </a:endParaRPr>
          </a:p>
          <a:p>
            <a:pPr algn="just">
              <a:lnSpc>
                <a:spcPct val="100000"/>
              </a:lnSpc>
              <a:spcBef>
                <a:spcPts val="0"/>
              </a:spcBef>
              <a:spcAft>
                <a:spcPts val="0"/>
              </a:spcAft>
            </a:pPr>
            <a:r>
              <a:rPr lang="en-US" altLang="zh-CN" sz="1600" dirty="0">
                <a:sym typeface="+mn-ea"/>
              </a:rPr>
              <a:t>[9]严恭敏. 一种求解等效旋转矢量高阶误差补偿系数的新方法. 中国惯性技术学报,2020.</a:t>
            </a:r>
            <a:endParaRPr lang="en-US" altLang="zh-CN" sz="1600" dirty="0">
              <a:sym typeface="+mn-ea"/>
            </a:endParaRPr>
          </a:p>
          <a:p>
            <a:pPr algn="just">
              <a:lnSpc>
                <a:spcPct val="100000"/>
              </a:lnSpc>
              <a:spcBef>
                <a:spcPts val="0"/>
              </a:spcBef>
              <a:spcAft>
                <a:spcPts val="0"/>
              </a:spcAft>
            </a:pPr>
            <a:r>
              <a:rPr lang="en-US" altLang="zh-CN" sz="1600" dirty="0">
                <a:sym typeface="+mn-ea"/>
              </a:rPr>
              <a:t>[10]Wu Y. RodFIter: Attitude Reconstruction from Inertial Measurement by Functional Iteration. IEEE Transactions on Aerospace and Electronic Systems, 2018.</a:t>
            </a:r>
            <a:endParaRPr lang="en-US" altLang="zh-CN" sz="1600" dirty="0">
              <a:sym typeface="+mn-ea"/>
            </a:endParaRPr>
          </a:p>
          <a:p>
            <a:pPr algn="just">
              <a:lnSpc>
                <a:spcPct val="100000"/>
              </a:lnSpc>
              <a:spcBef>
                <a:spcPts val="0"/>
              </a:spcBef>
              <a:spcAft>
                <a:spcPts val="0"/>
              </a:spcAft>
            </a:pPr>
            <a:r>
              <a:rPr lang="en-US" altLang="zh-CN" sz="1600" dirty="0">
                <a:sym typeface="+mn-ea"/>
              </a:rPr>
              <a:t>[11]严恭敏. 捷联惯导系统动基座初始对准及其它相关问题研究. 西北工业大学博士后研究工作报告</a:t>
            </a:r>
            <a:r>
              <a:rPr lang="zh-CN" altLang="en-US" sz="1600" dirty="0">
                <a:sym typeface="+mn-ea"/>
              </a:rPr>
              <a:t>，</a:t>
            </a:r>
            <a:r>
              <a:rPr lang="en-US" altLang="zh-CN" sz="1600" dirty="0">
                <a:sym typeface="+mn-ea"/>
              </a:rPr>
              <a:t>2008.</a:t>
            </a:r>
            <a:endParaRPr lang="en-US" altLang="zh-CN" sz="1600" dirty="0">
              <a:sym typeface="+mn-ea"/>
            </a:endParaRPr>
          </a:p>
          <a:p>
            <a:pPr algn="just">
              <a:lnSpc>
                <a:spcPct val="100000"/>
              </a:lnSpc>
              <a:spcBef>
                <a:spcPts val="0"/>
              </a:spcBef>
              <a:spcAft>
                <a:spcPts val="0"/>
              </a:spcAft>
            </a:pPr>
            <a:r>
              <a:rPr lang="en-US" altLang="zh-CN" sz="1600" dirty="0">
                <a:sym typeface="+mn-ea"/>
              </a:rPr>
              <a:t>[12]严恭敏. 传统组合导航中的实用Kalman滤波技术评述. 导航定位与授时</a:t>
            </a:r>
            <a:r>
              <a:rPr lang="zh-CN" altLang="en-US" sz="1600" dirty="0">
                <a:sym typeface="+mn-ea"/>
              </a:rPr>
              <a:t>，</a:t>
            </a:r>
            <a:r>
              <a:rPr lang="en-US" altLang="zh-CN" sz="1600" dirty="0">
                <a:sym typeface="+mn-ea"/>
              </a:rPr>
              <a:t>2020.</a:t>
            </a:r>
            <a:endParaRPr lang="en-US" altLang="zh-CN" sz="1600" dirty="0">
              <a:sym typeface="+mn-ea"/>
            </a:endParaRPr>
          </a:p>
          <a:p>
            <a:pPr algn="just">
              <a:lnSpc>
                <a:spcPct val="100000"/>
              </a:lnSpc>
              <a:spcBef>
                <a:spcPts val="0"/>
              </a:spcBef>
              <a:spcAft>
                <a:spcPts val="0"/>
              </a:spcAft>
            </a:pPr>
            <a:r>
              <a:rPr lang="en-US" altLang="zh-CN" sz="1600" dirty="0">
                <a:sym typeface="+mn-ea"/>
              </a:rPr>
              <a:t>[13]严恭敏. 简化UKF滤波在SINS大失准角初始对准中的应用. 中国惯性技术学报</a:t>
            </a:r>
            <a:r>
              <a:rPr lang="zh-CN" altLang="en-US" sz="1600" dirty="0">
                <a:sym typeface="+mn-ea"/>
              </a:rPr>
              <a:t>，</a:t>
            </a:r>
            <a:r>
              <a:rPr lang="en-US" altLang="zh-CN" sz="1600" dirty="0">
                <a:sym typeface="+mn-ea"/>
              </a:rPr>
              <a:t>2008.</a:t>
            </a:r>
            <a:endParaRPr lang="en-US" altLang="zh-CN" sz="1600" dirty="0">
              <a:sym typeface="+mn-ea"/>
            </a:endParaRPr>
          </a:p>
          <a:p>
            <a:pPr algn="just">
              <a:lnSpc>
                <a:spcPct val="100000"/>
              </a:lnSpc>
              <a:spcBef>
                <a:spcPts val="0"/>
              </a:spcBef>
              <a:spcAft>
                <a:spcPts val="0"/>
              </a:spcAft>
            </a:pPr>
            <a:r>
              <a:rPr lang="en-US" altLang="zh-CN" sz="1600" dirty="0">
                <a:sym typeface="+mn-ea"/>
              </a:rPr>
              <a:t>[14]</a:t>
            </a:r>
            <a:r>
              <a:rPr lang="en-US" altLang="zh-CN" sz="1600" dirty="0">
                <a:sym typeface="+mn-ea"/>
              </a:rPr>
              <a:t>严恭敏. 传统组合导航中的实用Kalman滤波技术评述. 导航定位与授时</a:t>
            </a:r>
            <a:r>
              <a:rPr lang="zh-CN" altLang="en-US" sz="1600" dirty="0">
                <a:sym typeface="+mn-ea"/>
              </a:rPr>
              <a:t>，</a:t>
            </a:r>
            <a:r>
              <a:rPr lang="en-US" altLang="zh-CN" sz="1600" dirty="0">
                <a:sym typeface="+mn-ea"/>
              </a:rPr>
              <a:t>2020.</a:t>
            </a:r>
            <a:endParaRPr lang="en-US" altLang="zh-CN" sz="1600" dirty="0">
              <a:sym typeface="+mn-ea"/>
            </a:endParaRPr>
          </a:p>
          <a:p>
            <a:pPr algn="just">
              <a:lnSpc>
                <a:spcPct val="100000"/>
              </a:lnSpc>
              <a:spcBef>
                <a:spcPts val="0"/>
              </a:spcBef>
              <a:spcAft>
                <a:spcPts val="0"/>
              </a:spcAft>
            </a:pPr>
            <a:r>
              <a:rPr lang="en-US" altLang="zh-CN" sz="1600" dirty="0">
                <a:sym typeface="+mn-ea"/>
              </a:rPr>
              <a:t>[15]谢波. 激光陀螺捷联惯导系统多位置标定方法. 中国惯性技术学报</a:t>
            </a:r>
            <a:r>
              <a:rPr lang="zh-CN" altLang="en-US" sz="1600" dirty="0">
                <a:sym typeface="+mn-ea"/>
              </a:rPr>
              <a:t>，</a:t>
            </a:r>
            <a:r>
              <a:rPr lang="en-US" altLang="zh-CN" sz="1600" dirty="0">
                <a:sym typeface="+mn-ea"/>
              </a:rPr>
              <a:t>2011.</a:t>
            </a:r>
            <a:endParaRPr lang="en-US" altLang="zh-CN" sz="1600" dirty="0">
              <a:sym typeface="+mn-ea"/>
            </a:endParaRP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483"/>
            <a:ext cx="8229600" cy="1143000"/>
          </a:xfrm>
        </p:spPr>
        <p:txBody>
          <a:bodyPr vert="horz" wrap="square" lIns="91440" tIns="45720" rIns="91440" bIns="45720" anchor="ctr" anchorCtr="0"/>
          <a:p>
            <a:pPr algn="l" eaLnBrk="1" hangingPunct="1"/>
            <a:r>
              <a:rPr lang="en-US" altLang="zh-CN" sz="2800" b="1" dirty="0"/>
              <a:t>2. </a:t>
            </a:r>
            <a:r>
              <a:rPr lang="zh-CN" altLang="en-US" sz="2800" b="1" dirty="0"/>
              <a:t>下载与安装</a:t>
            </a:r>
            <a:r>
              <a:rPr lang="zh-CN" altLang="en-US" sz="2800" b="1" dirty="0">
                <a:sym typeface="+mn-ea"/>
              </a:rPr>
              <a:t>初始化</a:t>
            </a:r>
            <a:r>
              <a:rPr lang="zh-CN" altLang="en-US" sz="2000" b="1" dirty="0"/>
              <a:t> </a:t>
            </a:r>
            <a:endParaRPr lang="zh-CN" altLang="en-US" sz="2000" b="1" dirty="0"/>
          </a:p>
        </p:txBody>
      </p:sp>
      <p:sp>
        <p:nvSpPr>
          <p:cNvPr id="8" name="Rectangle 63"/>
          <p:cNvSpPr/>
          <p:nvPr/>
        </p:nvSpPr>
        <p:spPr>
          <a:xfrm>
            <a:off x="381000" y="1061085"/>
            <a:ext cx="8547100" cy="1014730"/>
          </a:xfrm>
          <a:prstGeom prst="rect">
            <a:avLst/>
          </a:prstGeom>
          <a:noFill/>
          <a:ln w="9525">
            <a:noFill/>
          </a:ln>
        </p:spPr>
        <p:txBody>
          <a:bodyPr wrap="square" anchor="ctr" anchorCtr="0">
            <a:spAutoFit/>
          </a:bodyPr>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4</a:t>
            </a:r>
            <a:r>
              <a:rPr lang="zh-CN" altLang="en-US" sz="2000" dirty="0">
                <a:sym typeface="+mn-ea"/>
              </a:rPr>
              <a:t>）打开</a:t>
            </a:r>
            <a:r>
              <a:rPr lang="en-US" altLang="zh-CN" sz="2000" dirty="0">
                <a:sym typeface="+mn-ea"/>
              </a:rPr>
              <a:t>PSINS</a:t>
            </a:r>
            <a:r>
              <a:rPr lang="zh-CN" altLang="en-US" sz="2000" dirty="0">
                <a:sym typeface="+mn-ea"/>
              </a:rPr>
              <a:t>根目录下的</a:t>
            </a:r>
            <a:r>
              <a:rPr lang="en-US" altLang="zh-CN" sz="2000" dirty="0">
                <a:sym typeface="+mn-ea"/>
              </a:rPr>
              <a:t>psinsmain.m</a:t>
            </a:r>
            <a:r>
              <a:rPr lang="zh-CN" altLang="en-US" sz="2000" dirty="0">
                <a:sym typeface="+mn-ea"/>
              </a:rPr>
              <a:t>文件</a:t>
            </a:r>
            <a:r>
              <a:rPr lang="zh-CN" sz="2000" dirty="0">
                <a:sym typeface="+mn-ea"/>
              </a:rPr>
              <a:t>，</a:t>
            </a:r>
            <a:r>
              <a:rPr lang="zh-CN" altLang="en-US" sz="2000" dirty="0">
                <a:sym typeface="+mn-ea"/>
              </a:rPr>
              <a:t>运行，启动</a:t>
            </a:r>
            <a:r>
              <a:rPr lang="en-US" altLang="zh-CN" sz="2000" dirty="0">
                <a:sym typeface="+mn-ea"/>
              </a:rPr>
              <a:t>“</a:t>
            </a:r>
            <a:r>
              <a:rPr lang="zh-CN" altLang="en-US" sz="2000" dirty="0">
                <a:sym typeface="+mn-ea"/>
              </a:rPr>
              <a:t>工具箱导览</a:t>
            </a:r>
            <a:r>
              <a:rPr lang="en-US" altLang="zh-CN" sz="2000" dirty="0">
                <a:sym typeface="+mn-ea"/>
              </a:rPr>
              <a:t>”</a:t>
            </a:r>
            <a:r>
              <a:rPr lang="zh-CN" altLang="en-US" sz="2000" dirty="0">
                <a:sym typeface="+mn-ea"/>
              </a:rPr>
              <a:t>主界面，点击相应按钮可感受工具箱的主要演示</a:t>
            </a:r>
            <a:r>
              <a:rPr lang="en-US" altLang="zh-CN" sz="2000" dirty="0">
                <a:sym typeface="+mn-ea"/>
              </a:rPr>
              <a:t>/</a:t>
            </a:r>
            <a:r>
              <a:rPr lang="zh-CN" altLang="en-US" sz="2000" dirty="0">
                <a:sym typeface="+mn-ea"/>
              </a:rPr>
              <a:t>测试例子或</a:t>
            </a:r>
            <a:r>
              <a:rPr lang="zh-CN" altLang="en-US" sz="2000" dirty="0">
                <a:sym typeface="+mn-ea"/>
              </a:rPr>
              <a:t>阅览相应的程序</a:t>
            </a:r>
            <a:r>
              <a:rPr lang="zh-CN" altLang="en-US" sz="2000" dirty="0">
                <a:sym typeface="+mn-ea"/>
              </a:rPr>
              <a:t>源代码。</a:t>
            </a:r>
            <a:endParaRPr lang="zh-CN" altLang="en-US" sz="2000" dirty="0">
              <a:sym typeface="+mn-ea"/>
            </a:endParaRPr>
          </a:p>
        </p:txBody>
      </p:sp>
      <p:graphicFrame>
        <p:nvGraphicFramePr>
          <p:cNvPr id="3" name="对象 2"/>
          <p:cNvGraphicFramePr/>
          <p:nvPr/>
        </p:nvGraphicFramePr>
        <p:xfrm>
          <a:off x="838200" y="2056765"/>
          <a:ext cx="7632065" cy="4365625"/>
        </p:xfrm>
        <a:graphic>
          <a:graphicData uri="http://schemas.openxmlformats.org/presentationml/2006/ole">
            <mc:AlternateContent xmlns:mc="http://schemas.openxmlformats.org/markup-compatibility/2006">
              <mc:Choice xmlns:v="urn:schemas-microsoft-com:vml" Requires="v">
                <p:oleObj spid="_x0000_s4" name="" r:id="rId1" imgW="7626350" imgH="4362450" progId="Paint.Picture">
                  <p:embed/>
                </p:oleObj>
              </mc:Choice>
              <mc:Fallback>
                <p:oleObj name="" r:id="rId1" imgW="7626350" imgH="4362450" progId="Paint.Picture">
                  <p:embed/>
                  <p:pic>
                    <p:nvPicPr>
                      <p:cNvPr id="0" name="图片 3"/>
                      <p:cNvPicPr/>
                      <p:nvPr/>
                    </p:nvPicPr>
                    <p:blipFill>
                      <a:blip r:embed="rId2"/>
                      <a:stretch>
                        <a:fillRect/>
                      </a:stretch>
                    </p:blipFill>
                    <p:spPr>
                      <a:xfrm>
                        <a:off x="838200" y="2056765"/>
                        <a:ext cx="7632065" cy="4365625"/>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470265" cy="1143000"/>
          </a:xfrm>
        </p:spPr>
        <p:txBody>
          <a:bodyPr vert="horz" wrap="square" lIns="91440" tIns="45720" rIns="91440" bIns="45720" anchor="ctr" anchorCtr="0"/>
          <a:p>
            <a:pPr algn="l" eaLnBrk="1" hangingPunct="1"/>
            <a:r>
              <a:rPr lang="en-US" altLang="zh-CN" sz="2800" b="1" dirty="0"/>
              <a:t>3. </a:t>
            </a:r>
            <a:r>
              <a:rPr lang="zh-CN" altLang="en-US" sz="2800" b="1" dirty="0">
                <a:sym typeface="+mn-ea"/>
              </a:rPr>
              <a:t>快速开始</a:t>
            </a:r>
            <a:r>
              <a:rPr lang="en-US" altLang="zh-CN" sz="2800" b="1" dirty="0">
                <a:sym typeface="+mn-ea"/>
              </a:rPr>
              <a:t>—SINS/GNSS</a:t>
            </a:r>
            <a:r>
              <a:rPr lang="zh-CN" altLang="en-US" sz="2800" b="1" dirty="0">
                <a:sym typeface="+mn-ea"/>
              </a:rPr>
              <a:t>组合导航仿真</a:t>
            </a:r>
            <a:r>
              <a:rPr lang="zh-CN" altLang="en-US" sz="2800" b="1" dirty="0">
                <a:sym typeface="+mn-ea"/>
              </a:rPr>
              <a:t>举例</a:t>
            </a:r>
            <a:r>
              <a:rPr lang="zh-CN" altLang="en-US" sz="2800" b="1" dirty="0"/>
              <a:t> </a:t>
            </a:r>
            <a:endParaRPr lang="zh-CN" altLang="en-US" sz="2800" b="1" dirty="0"/>
          </a:p>
        </p:txBody>
      </p:sp>
      <p:sp>
        <p:nvSpPr>
          <p:cNvPr id="8" name="Rectangle 63"/>
          <p:cNvSpPr/>
          <p:nvPr/>
        </p:nvSpPr>
        <p:spPr>
          <a:xfrm>
            <a:off x="381000" y="1064578"/>
            <a:ext cx="8547100" cy="706755"/>
          </a:xfrm>
          <a:prstGeom prst="rect">
            <a:avLst/>
          </a:prstGeom>
          <a:noFill/>
          <a:ln w="9525">
            <a:noFill/>
          </a:ln>
        </p:spPr>
        <p:txBody>
          <a:bodyPr wrap="square" anchor="ctr" anchorCtr="0">
            <a:spAutoFit/>
          </a:bodyPr>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1</a:t>
            </a:r>
            <a:r>
              <a:rPr lang="zh-CN" altLang="en-US" sz="2000" dirty="0">
                <a:sym typeface="+mn-ea"/>
              </a:rPr>
              <a:t>）首先，打开</a:t>
            </a:r>
            <a:r>
              <a:rPr lang="en-US" altLang="zh-CN" sz="2000" dirty="0">
                <a:sym typeface="+mn-ea"/>
              </a:rPr>
              <a:t>demos\test_trj.m</a:t>
            </a:r>
            <a:r>
              <a:rPr lang="zh-CN" altLang="en-US" sz="2000" dirty="0">
                <a:sym typeface="+mn-ea"/>
              </a:rPr>
              <a:t>文件</a:t>
            </a:r>
            <a:r>
              <a:rPr lang="zh-CN" sz="2000" dirty="0">
                <a:sym typeface="+mn-ea"/>
              </a:rPr>
              <a:t>，</a:t>
            </a:r>
            <a:r>
              <a:rPr lang="zh-CN" altLang="en-US" sz="2000" dirty="0">
                <a:sym typeface="+mn-ea"/>
              </a:rPr>
              <a:t>运行仿真生成轨迹。运行后，将轨迹数据存文件并对</a:t>
            </a:r>
            <a:r>
              <a:rPr lang="en-US" altLang="zh-CN" sz="2000" dirty="0">
                <a:sym typeface="+mn-ea"/>
              </a:rPr>
              <a:t>AVP</a:t>
            </a:r>
            <a:r>
              <a:rPr lang="zh-CN" altLang="en-US" sz="2000" dirty="0">
                <a:sym typeface="+mn-ea"/>
              </a:rPr>
              <a:t>参数和</a:t>
            </a:r>
            <a:r>
              <a:rPr lang="en-US" altLang="zh-CN" sz="2000" dirty="0">
                <a:sym typeface="+mn-ea"/>
              </a:rPr>
              <a:t>IMU</a:t>
            </a:r>
            <a:r>
              <a:rPr lang="zh-CN" altLang="en-US" sz="2000" dirty="0">
                <a:sym typeface="+mn-ea"/>
              </a:rPr>
              <a:t>数据作图。</a:t>
            </a:r>
            <a:endParaRPr lang="zh-CN" altLang="en-US" sz="2000" dirty="0">
              <a:sym typeface="+mn-ea"/>
            </a:endParaRPr>
          </a:p>
        </p:txBody>
      </p:sp>
      <p:graphicFrame>
        <p:nvGraphicFramePr>
          <p:cNvPr id="3" name="对象 2"/>
          <p:cNvGraphicFramePr/>
          <p:nvPr/>
        </p:nvGraphicFramePr>
        <p:xfrm>
          <a:off x="304165" y="1904365"/>
          <a:ext cx="3790315" cy="4187190"/>
        </p:xfrm>
        <a:graphic>
          <a:graphicData uri="http://schemas.openxmlformats.org/presentationml/2006/ole">
            <mc:AlternateContent xmlns:mc="http://schemas.openxmlformats.org/markup-compatibility/2006">
              <mc:Choice xmlns:v="urn:schemas-microsoft-com:vml" Requires="v">
                <p:oleObj spid="_x0000_s4" name="" r:id="rId1" imgW="4311650" imgH="4572000" progId="Paint.Picture">
                  <p:embed/>
                </p:oleObj>
              </mc:Choice>
              <mc:Fallback>
                <p:oleObj name="" r:id="rId1" imgW="4311650" imgH="4572000" progId="Paint.Picture">
                  <p:embed/>
                  <p:pic>
                    <p:nvPicPr>
                      <p:cNvPr id="0" name="图片 3"/>
                      <p:cNvPicPr/>
                      <p:nvPr/>
                    </p:nvPicPr>
                    <p:blipFill>
                      <a:blip r:embed="rId2"/>
                      <a:stretch>
                        <a:fillRect/>
                      </a:stretch>
                    </p:blipFill>
                    <p:spPr>
                      <a:xfrm>
                        <a:off x="304165" y="1904365"/>
                        <a:ext cx="3790315" cy="4187190"/>
                      </a:xfrm>
                      <a:prstGeom prst="rect">
                        <a:avLst/>
                      </a:prstGeom>
                    </p:spPr>
                  </p:pic>
                </p:oleObj>
              </mc:Fallback>
            </mc:AlternateContent>
          </a:graphicData>
        </a:graphic>
      </p:graphicFrame>
      <p:graphicFrame>
        <p:nvGraphicFramePr>
          <p:cNvPr id="12" name="对象 11"/>
          <p:cNvGraphicFramePr/>
          <p:nvPr/>
        </p:nvGraphicFramePr>
        <p:xfrm>
          <a:off x="4212590" y="1866900"/>
          <a:ext cx="4716145" cy="2019300"/>
        </p:xfrm>
        <a:graphic>
          <a:graphicData uri="http://schemas.openxmlformats.org/presentationml/2006/ole">
            <mc:AlternateContent xmlns:mc="http://schemas.openxmlformats.org/markup-compatibility/2006">
              <mc:Choice xmlns:v="urn:schemas-microsoft-com:vml" Requires="v">
                <p:oleObj spid="_x0000_s13" name="" r:id="rId3" imgW="5365750" imgH="2444750" progId="Paint.Picture">
                  <p:embed/>
                </p:oleObj>
              </mc:Choice>
              <mc:Fallback>
                <p:oleObj name="" r:id="rId3" imgW="5365750" imgH="2444750" progId="Paint.Picture">
                  <p:embed/>
                  <p:pic>
                    <p:nvPicPr>
                      <p:cNvPr id="0" name="图片 12"/>
                      <p:cNvPicPr/>
                      <p:nvPr/>
                    </p:nvPicPr>
                    <p:blipFill>
                      <a:blip r:embed="rId4"/>
                      <a:stretch>
                        <a:fillRect/>
                      </a:stretch>
                    </p:blipFill>
                    <p:spPr>
                      <a:xfrm>
                        <a:off x="4212590" y="1866900"/>
                        <a:ext cx="4716145" cy="2019300"/>
                      </a:xfrm>
                      <a:prstGeom prst="rect">
                        <a:avLst/>
                      </a:prstGeom>
                    </p:spPr>
                  </p:pic>
                </p:oleObj>
              </mc:Fallback>
            </mc:AlternateContent>
          </a:graphicData>
        </a:graphic>
      </p:graphicFrame>
      <p:graphicFrame>
        <p:nvGraphicFramePr>
          <p:cNvPr id="14" name="对象 13"/>
          <p:cNvGraphicFramePr/>
          <p:nvPr/>
        </p:nvGraphicFramePr>
        <p:xfrm>
          <a:off x="4238625" y="3931920"/>
          <a:ext cx="4690110" cy="2116455"/>
        </p:xfrm>
        <a:graphic>
          <a:graphicData uri="http://schemas.openxmlformats.org/presentationml/2006/ole">
            <mc:AlternateContent xmlns:mc="http://schemas.openxmlformats.org/markup-compatibility/2006">
              <mc:Choice xmlns:v="urn:schemas-microsoft-com:vml" Requires="v">
                <p:oleObj spid="_x0000_s15" name="" r:id="rId5" imgW="4686300" imgH="2114550" progId="Paint.Picture">
                  <p:embed/>
                </p:oleObj>
              </mc:Choice>
              <mc:Fallback>
                <p:oleObj name="" r:id="rId5" imgW="4686300" imgH="2114550" progId="Paint.Picture">
                  <p:embed/>
                  <p:pic>
                    <p:nvPicPr>
                      <p:cNvPr id="0" name="图片 14"/>
                      <p:cNvPicPr/>
                      <p:nvPr/>
                    </p:nvPicPr>
                    <p:blipFill>
                      <a:blip r:embed="rId6"/>
                      <a:stretch>
                        <a:fillRect/>
                      </a:stretch>
                    </p:blipFill>
                    <p:spPr>
                      <a:xfrm>
                        <a:off x="4238625" y="3931920"/>
                        <a:ext cx="4690110" cy="2116455"/>
                      </a:xfrm>
                      <a:prstGeom prst="rect">
                        <a:avLst/>
                      </a:prstGeom>
                    </p:spPr>
                  </p:pic>
                </p:oleObj>
              </mc:Fallback>
            </mc:AlternateContent>
          </a:graphicData>
        </a:graphic>
      </p:graphicFrame>
    </p:spTree>
    <p:custDataLst>
      <p:tags r:id="rId7"/>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398510" cy="1143000"/>
          </a:xfrm>
        </p:spPr>
        <p:txBody>
          <a:bodyPr vert="horz" wrap="square" lIns="91440" tIns="45720" rIns="91440" bIns="45720" anchor="ctr" anchorCtr="0"/>
          <a:p>
            <a:pPr algn="l" eaLnBrk="1" hangingPunct="1"/>
            <a:r>
              <a:rPr lang="en-US" altLang="zh-CN" sz="2800" b="1" dirty="0"/>
              <a:t>3. </a:t>
            </a:r>
            <a:r>
              <a:rPr lang="zh-CN" altLang="en-US" sz="2800" b="1" dirty="0">
                <a:sym typeface="+mn-ea"/>
              </a:rPr>
              <a:t>快速开始</a:t>
            </a:r>
            <a:r>
              <a:rPr lang="en-US" altLang="zh-CN" sz="2800" b="1" dirty="0">
                <a:sym typeface="+mn-ea"/>
              </a:rPr>
              <a:t>—SINS/GNSS</a:t>
            </a:r>
            <a:r>
              <a:rPr lang="zh-CN" altLang="en-US" sz="2800" b="1" dirty="0">
                <a:sym typeface="+mn-ea"/>
              </a:rPr>
              <a:t>组合导航仿真</a:t>
            </a:r>
            <a:r>
              <a:rPr lang="zh-CN" altLang="en-US" sz="2800" b="1" dirty="0">
                <a:sym typeface="+mn-ea"/>
              </a:rPr>
              <a:t>举例</a:t>
            </a:r>
            <a:r>
              <a:rPr lang="zh-CN" altLang="en-US" sz="2000" b="1" dirty="0"/>
              <a:t> </a:t>
            </a:r>
            <a:endParaRPr lang="zh-CN" altLang="en-US" sz="2000" b="1" dirty="0"/>
          </a:p>
        </p:txBody>
      </p:sp>
      <p:sp>
        <p:nvSpPr>
          <p:cNvPr id="8" name="Rectangle 63"/>
          <p:cNvSpPr/>
          <p:nvPr/>
        </p:nvSpPr>
        <p:spPr>
          <a:xfrm>
            <a:off x="381000" y="1140143"/>
            <a:ext cx="8547100" cy="706755"/>
          </a:xfrm>
          <a:prstGeom prst="rect">
            <a:avLst/>
          </a:prstGeom>
          <a:noFill/>
          <a:ln w="9525">
            <a:noFill/>
          </a:ln>
        </p:spPr>
        <p:txBody>
          <a:bodyPr wrap="square" anchor="ctr" anchorCtr="0">
            <a:spAutoFit/>
          </a:bodyPr>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2</a:t>
            </a:r>
            <a:r>
              <a:rPr lang="zh-CN" altLang="en-US" sz="2000" dirty="0">
                <a:sym typeface="+mn-ea"/>
              </a:rPr>
              <a:t>）其次，打开</a:t>
            </a:r>
            <a:r>
              <a:rPr lang="en-US" altLang="zh-CN" sz="2000" dirty="0">
                <a:sym typeface="+mn-ea"/>
              </a:rPr>
              <a:t>demos\test_SINS.m</a:t>
            </a:r>
            <a:r>
              <a:rPr lang="zh-CN" altLang="en-US" sz="2000" dirty="0">
                <a:sym typeface="+mn-ea"/>
              </a:rPr>
              <a:t>文件</a:t>
            </a:r>
            <a:r>
              <a:rPr lang="zh-CN" sz="2000" dirty="0">
                <a:sym typeface="+mn-ea"/>
              </a:rPr>
              <a:t>，通过读取前述步骤（</a:t>
            </a:r>
            <a:r>
              <a:rPr lang="en-US" altLang="zh-CN" sz="2000" dirty="0">
                <a:sym typeface="+mn-ea"/>
              </a:rPr>
              <a:t>1</a:t>
            </a:r>
            <a:r>
              <a:rPr lang="zh-CN" altLang="en-US" sz="2000" dirty="0">
                <a:sym typeface="+mn-ea"/>
              </a:rPr>
              <a:t>）的轨迹</a:t>
            </a:r>
            <a:r>
              <a:rPr lang="zh-CN" altLang="en-US" sz="2000" dirty="0">
                <a:sym typeface="+mn-ea"/>
              </a:rPr>
              <a:t>数据，设置相应的惯性器件误差和</a:t>
            </a:r>
            <a:r>
              <a:rPr lang="en-US" altLang="zh-CN" sz="2000" dirty="0">
                <a:sym typeface="+mn-ea"/>
              </a:rPr>
              <a:t>AVP</a:t>
            </a:r>
            <a:r>
              <a:rPr lang="zh-CN" altLang="en-US" sz="2000" dirty="0">
                <a:sym typeface="+mn-ea"/>
              </a:rPr>
              <a:t>初值误差，</a:t>
            </a:r>
            <a:r>
              <a:rPr lang="zh-CN" sz="2000" dirty="0">
                <a:sym typeface="+mn-ea"/>
              </a:rPr>
              <a:t>进行纯惯性导航</a:t>
            </a:r>
            <a:r>
              <a:rPr lang="zh-CN" altLang="en-US" sz="2000" dirty="0">
                <a:sym typeface="+mn-ea"/>
              </a:rPr>
              <a:t>仿真。</a:t>
            </a:r>
            <a:endParaRPr lang="zh-CN" altLang="en-US" sz="2000" dirty="0">
              <a:sym typeface="+mn-ea"/>
            </a:endParaRPr>
          </a:p>
        </p:txBody>
      </p:sp>
      <p:graphicFrame>
        <p:nvGraphicFramePr>
          <p:cNvPr id="2" name="对象 1"/>
          <p:cNvGraphicFramePr/>
          <p:nvPr/>
        </p:nvGraphicFramePr>
        <p:xfrm>
          <a:off x="228600" y="1981200"/>
          <a:ext cx="4115435" cy="3314700"/>
        </p:xfrm>
        <a:graphic>
          <a:graphicData uri="http://schemas.openxmlformats.org/presentationml/2006/ole">
            <mc:AlternateContent xmlns:mc="http://schemas.openxmlformats.org/markup-compatibility/2006">
              <mc:Choice xmlns:v="urn:schemas-microsoft-com:vml" Requires="v">
                <p:oleObj spid="_x0000_s5" name="" r:id="rId1" imgW="4775200" imgH="3841750" progId="Paint.Picture">
                  <p:embed/>
                </p:oleObj>
              </mc:Choice>
              <mc:Fallback>
                <p:oleObj name="" r:id="rId1" imgW="4775200" imgH="3841750" progId="Paint.Picture">
                  <p:embed/>
                  <p:pic>
                    <p:nvPicPr>
                      <p:cNvPr id="0" name="图片 4"/>
                      <p:cNvPicPr/>
                      <p:nvPr/>
                    </p:nvPicPr>
                    <p:blipFill>
                      <a:blip r:embed="rId2"/>
                      <a:stretch>
                        <a:fillRect/>
                      </a:stretch>
                    </p:blipFill>
                    <p:spPr>
                      <a:xfrm>
                        <a:off x="228600" y="1981200"/>
                        <a:ext cx="4115435" cy="3314700"/>
                      </a:xfrm>
                      <a:prstGeom prst="rect">
                        <a:avLst/>
                      </a:prstGeom>
                    </p:spPr>
                  </p:pic>
                </p:oleObj>
              </mc:Fallback>
            </mc:AlternateContent>
          </a:graphicData>
        </a:graphic>
      </p:graphicFrame>
      <p:graphicFrame>
        <p:nvGraphicFramePr>
          <p:cNvPr id="6" name="对象 5"/>
          <p:cNvGraphicFramePr/>
          <p:nvPr/>
        </p:nvGraphicFramePr>
        <p:xfrm>
          <a:off x="4495800" y="1981200"/>
          <a:ext cx="4431665" cy="2569210"/>
        </p:xfrm>
        <a:graphic>
          <a:graphicData uri="http://schemas.openxmlformats.org/presentationml/2006/ole">
            <mc:AlternateContent xmlns:mc="http://schemas.openxmlformats.org/markup-compatibility/2006">
              <mc:Choice xmlns:v="urn:schemas-microsoft-com:vml" Requires="v">
                <p:oleObj spid="_x0000_s7" name="" r:id="rId3" imgW="5022850" imgH="2889250" progId="Paint.Picture">
                  <p:embed/>
                </p:oleObj>
              </mc:Choice>
              <mc:Fallback>
                <p:oleObj name="" r:id="rId3" imgW="5022850" imgH="2889250" progId="Paint.Picture">
                  <p:embed/>
                  <p:pic>
                    <p:nvPicPr>
                      <p:cNvPr id="0" name="图片 6"/>
                      <p:cNvPicPr/>
                      <p:nvPr/>
                    </p:nvPicPr>
                    <p:blipFill>
                      <a:blip r:embed="rId4"/>
                      <a:stretch>
                        <a:fillRect/>
                      </a:stretch>
                    </p:blipFill>
                    <p:spPr>
                      <a:xfrm>
                        <a:off x="4495800" y="1981200"/>
                        <a:ext cx="4431665" cy="2569210"/>
                      </a:xfrm>
                      <a:prstGeom prst="rect">
                        <a:avLst/>
                      </a:prstGeom>
                    </p:spPr>
                  </p:pic>
                </p:oleObj>
              </mc:Fallback>
            </mc:AlternateContent>
          </a:graphicData>
        </a:graphic>
      </p:graphicFrame>
    </p:spTree>
    <p:custDataLst>
      <p:tags r:id="rId5"/>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TIMING" val="|4.3|3.7|1.4|0.6|0.3"/>
</p:tagLst>
</file>

<file path=ppt/tags/tag10.xml><?xml version="1.0" encoding="utf-8"?>
<p:tagLst xmlns:p="http://schemas.openxmlformats.org/presentationml/2006/main">
  <p:tag name="TIMING" val="|1.9"/>
</p:tagLst>
</file>

<file path=ppt/tags/tag11.xml><?xml version="1.0" encoding="utf-8"?>
<p:tagLst xmlns:p="http://schemas.openxmlformats.org/presentationml/2006/main">
  <p:tag name="TIMING" val="|1.9"/>
</p:tagLst>
</file>

<file path=ppt/tags/tag12.xml><?xml version="1.0" encoding="utf-8"?>
<p:tagLst xmlns:p="http://schemas.openxmlformats.org/presentationml/2006/main">
  <p:tag name="TIMING" val="|1.9"/>
</p:tagLst>
</file>

<file path=ppt/tags/tag13.xml><?xml version="1.0" encoding="utf-8"?>
<p:tagLst xmlns:p="http://schemas.openxmlformats.org/presentationml/2006/main">
  <p:tag name="TIMING" val="|1.9"/>
</p:tagLst>
</file>

<file path=ppt/tags/tag14.xml><?xml version="1.0" encoding="utf-8"?>
<p:tagLst xmlns:p="http://schemas.openxmlformats.org/presentationml/2006/main">
  <p:tag name="TIMING" val="|1.9"/>
</p:tagLst>
</file>

<file path=ppt/tags/tag15.xml><?xml version="1.0" encoding="utf-8"?>
<p:tagLst xmlns:p="http://schemas.openxmlformats.org/presentationml/2006/main">
  <p:tag name="TIMING" val="|1.9"/>
</p:tagLst>
</file>

<file path=ppt/tags/tag16.xml><?xml version="1.0" encoding="utf-8"?>
<p:tagLst xmlns:p="http://schemas.openxmlformats.org/presentationml/2006/main">
  <p:tag name="TIMING" val="|1.9"/>
</p:tagLst>
</file>

<file path=ppt/tags/tag17.xml><?xml version="1.0" encoding="utf-8"?>
<p:tagLst xmlns:p="http://schemas.openxmlformats.org/presentationml/2006/main">
  <p:tag name="TIMING" val="|1.9"/>
</p:tagLst>
</file>

<file path=ppt/tags/tag18.xml><?xml version="1.0" encoding="utf-8"?>
<p:tagLst xmlns:p="http://schemas.openxmlformats.org/presentationml/2006/main">
  <p:tag name="TIMING" val="|1.9"/>
</p:tagLst>
</file>

<file path=ppt/tags/tag19.xml><?xml version="1.0" encoding="utf-8"?>
<p:tagLst xmlns:p="http://schemas.openxmlformats.org/presentationml/2006/main">
  <p:tag name="TIMING" val="|1.9"/>
</p:tagLst>
</file>

<file path=ppt/tags/tag2.xml><?xml version="1.0" encoding="utf-8"?>
<p:tagLst xmlns:p="http://schemas.openxmlformats.org/presentationml/2006/main">
  <p:tag name="TIMING" val="|1.9"/>
</p:tagLst>
</file>

<file path=ppt/tags/tag20.xml><?xml version="1.0" encoding="utf-8"?>
<p:tagLst xmlns:p="http://schemas.openxmlformats.org/presentationml/2006/main">
  <p:tag name="TIMING" val="|1.9"/>
</p:tagLst>
</file>

<file path=ppt/tags/tag21.xml><?xml version="1.0" encoding="utf-8"?>
<p:tagLst xmlns:p="http://schemas.openxmlformats.org/presentationml/2006/main">
  <p:tag name="KSO_WM_UNIT_PLACING_PICTURE_USER_VIEWPORT" val="{&quot;height&quot;:4170,&quot;width&quot;:9170}"/>
</p:tagLst>
</file>

<file path=ppt/tags/tag22.xml><?xml version="1.0" encoding="utf-8"?>
<p:tagLst xmlns:p="http://schemas.openxmlformats.org/presentationml/2006/main">
  <p:tag name="TIMING" val="|1.9"/>
</p:tagLst>
</file>

<file path=ppt/tags/tag23.xml><?xml version="1.0" encoding="utf-8"?>
<p:tagLst xmlns:p="http://schemas.openxmlformats.org/presentationml/2006/main">
  <p:tag name="TIMING" val="|1.9"/>
</p:tagLst>
</file>

<file path=ppt/tags/tag24.xml><?xml version="1.0" encoding="utf-8"?>
<p:tagLst xmlns:p="http://schemas.openxmlformats.org/presentationml/2006/main">
  <p:tag name="TIMING" val="|1.9"/>
</p:tagLst>
</file>

<file path=ppt/tags/tag25.xml><?xml version="1.0" encoding="utf-8"?>
<p:tagLst xmlns:p="http://schemas.openxmlformats.org/presentationml/2006/main">
  <p:tag name="TIMING" val="|1.9"/>
</p:tagLst>
</file>

<file path=ppt/tags/tag26.xml><?xml version="1.0" encoding="utf-8"?>
<p:tagLst xmlns:p="http://schemas.openxmlformats.org/presentationml/2006/main">
  <p:tag name="TIMING" val="|1.9"/>
</p:tagLst>
</file>

<file path=ppt/tags/tag27.xml><?xml version="1.0" encoding="utf-8"?>
<p:tagLst xmlns:p="http://schemas.openxmlformats.org/presentationml/2006/main">
  <p:tag name="KSO_WM_UNIT_PLACING_PICTURE_USER_VIEWPORT" val="{&quot;height&quot;:5210,&quot;width&quot;:6320}"/>
</p:tagLst>
</file>

<file path=ppt/tags/tag28.xml><?xml version="1.0" encoding="utf-8"?>
<p:tagLst xmlns:p="http://schemas.openxmlformats.org/presentationml/2006/main">
  <p:tag name="TIMING" val="|1.9"/>
</p:tagLst>
</file>

<file path=ppt/tags/tag29.xml><?xml version="1.0" encoding="utf-8"?>
<p:tagLst xmlns:p="http://schemas.openxmlformats.org/presentationml/2006/main">
  <p:tag name="TIMING" val="|1.9"/>
</p:tagLst>
</file>

<file path=ppt/tags/tag3.xml><?xml version="1.0" encoding="utf-8"?>
<p:tagLst xmlns:p="http://schemas.openxmlformats.org/presentationml/2006/main">
  <p:tag name="TIMING" val="|1.9"/>
</p:tagLst>
</file>

<file path=ppt/tags/tag30.xml><?xml version="1.0" encoding="utf-8"?>
<p:tagLst xmlns:p="http://schemas.openxmlformats.org/presentationml/2006/main">
  <p:tag name="TIMING" val="|1.9"/>
</p:tagLst>
</file>

<file path=ppt/tags/tag31.xml><?xml version="1.0" encoding="utf-8"?>
<p:tagLst xmlns:p="http://schemas.openxmlformats.org/presentationml/2006/main">
  <p:tag name="TIMING" val="|1.9"/>
</p:tagLst>
</file>

<file path=ppt/tags/tag32.xml><?xml version="1.0" encoding="utf-8"?>
<p:tagLst xmlns:p="http://schemas.openxmlformats.org/presentationml/2006/main">
  <p:tag name="TIMING" val="|1.9"/>
</p:tagLst>
</file>

<file path=ppt/tags/tag33.xml><?xml version="1.0" encoding="utf-8"?>
<p:tagLst xmlns:p="http://schemas.openxmlformats.org/presentationml/2006/main">
  <p:tag name="TIMING" val="|1.9"/>
</p:tagLst>
</file>

<file path=ppt/tags/tag34.xml><?xml version="1.0" encoding="utf-8"?>
<p:tagLst xmlns:p="http://schemas.openxmlformats.org/presentationml/2006/main">
  <p:tag name="TIMING" val="|1.9"/>
</p:tagLst>
</file>

<file path=ppt/tags/tag35.xml><?xml version="1.0" encoding="utf-8"?>
<p:tagLst xmlns:p="http://schemas.openxmlformats.org/presentationml/2006/main">
  <p:tag name="TIMING" val="|1.9"/>
</p:tagLst>
</file>

<file path=ppt/tags/tag36.xml><?xml version="1.0" encoding="utf-8"?>
<p:tagLst xmlns:p="http://schemas.openxmlformats.org/presentationml/2006/main">
  <p:tag name="TIMING" val="|1.9"/>
</p:tagLst>
</file>

<file path=ppt/tags/tag37.xml><?xml version="1.0" encoding="utf-8"?>
<p:tagLst xmlns:p="http://schemas.openxmlformats.org/presentationml/2006/main">
  <p:tag name="TIMING" val="|1.9"/>
</p:tagLst>
</file>

<file path=ppt/tags/tag38.xml><?xml version="1.0" encoding="utf-8"?>
<p:tagLst xmlns:p="http://schemas.openxmlformats.org/presentationml/2006/main">
  <p:tag name="TIMING" val="|1.9"/>
</p:tagLst>
</file>

<file path=ppt/tags/tag39.xml><?xml version="1.0" encoding="utf-8"?>
<p:tagLst xmlns:p="http://schemas.openxmlformats.org/presentationml/2006/main">
  <p:tag name="TIMING" val="|1.9"/>
</p:tagLst>
</file>

<file path=ppt/tags/tag4.xml><?xml version="1.0" encoding="utf-8"?>
<p:tagLst xmlns:p="http://schemas.openxmlformats.org/presentationml/2006/main">
  <p:tag name="KSO_WM_UNIT_PLACING_PICTURE_USER_VIEWPORT" val="{&quot;height&quot;:3521,&quot;width&quot;:9849}"/>
</p:tagLst>
</file>

<file path=ppt/tags/tag40.xml><?xml version="1.0" encoding="utf-8"?>
<p:tagLst xmlns:p="http://schemas.openxmlformats.org/presentationml/2006/main">
  <p:tag name="TIMING" val="|1.9"/>
</p:tagLst>
</file>

<file path=ppt/tags/tag41.xml><?xml version="1.0" encoding="utf-8"?>
<p:tagLst xmlns:p="http://schemas.openxmlformats.org/presentationml/2006/main">
  <p:tag name="TIMING" val="|1.9"/>
</p:tagLst>
</file>

<file path=ppt/tags/tag42.xml><?xml version="1.0" encoding="utf-8"?>
<p:tagLst xmlns:p="http://schemas.openxmlformats.org/presentationml/2006/main">
  <p:tag name="TIMING" val="|1.9"/>
</p:tagLst>
</file>

<file path=ppt/tags/tag43.xml><?xml version="1.0" encoding="utf-8"?>
<p:tagLst xmlns:p="http://schemas.openxmlformats.org/presentationml/2006/main">
  <p:tag name="TIMING" val="|1.9"/>
</p:tagLst>
</file>

<file path=ppt/tags/tag44.xml><?xml version="1.0" encoding="utf-8"?>
<p:tagLst xmlns:p="http://schemas.openxmlformats.org/presentationml/2006/main">
  <p:tag name="TIMING" val="|1.9"/>
</p:tagLst>
</file>

<file path=ppt/tags/tag45.xml><?xml version="1.0" encoding="utf-8"?>
<p:tagLst xmlns:p="http://schemas.openxmlformats.org/presentationml/2006/main">
  <p:tag name="TIMING" val="|1.9"/>
</p:tagLst>
</file>

<file path=ppt/tags/tag46.xml><?xml version="1.0" encoding="utf-8"?>
<p:tagLst xmlns:p="http://schemas.openxmlformats.org/presentationml/2006/main">
  <p:tag name="TIMING" val="|1.9"/>
</p:tagLst>
</file>

<file path=ppt/tags/tag47.xml><?xml version="1.0" encoding="utf-8"?>
<p:tagLst xmlns:p="http://schemas.openxmlformats.org/presentationml/2006/main">
  <p:tag name="TIMING" val="|1.9"/>
</p:tagLst>
</file>

<file path=ppt/tags/tag48.xml><?xml version="1.0" encoding="utf-8"?>
<p:tagLst xmlns:p="http://schemas.openxmlformats.org/presentationml/2006/main">
  <p:tag name="TIMING" val="|1.9"/>
</p:tagLst>
</file>

<file path=ppt/tags/tag49.xml><?xml version="1.0" encoding="utf-8"?>
<p:tagLst xmlns:p="http://schemas.openxmlformats.org/presentationml/2006/main">
  <p:tag name="TIMING" val="|1.9"/>
</p:tagLst>
</file>

<file path=ppt/tags/tag5.xml><?xml version="1.0" encoding="utf-8"?>
<p:tagLst xmlns:p="http://schemas.openxmlformats.org/presentationml/2006/main">
  <p:tag name="KSO_WM_UNIT_PLACING_PICTURE_USER_VIEWPORT" val="{&quot;height&quot;:5600,&quot;width&quot;:5790}"/>
</p:tagLst>
</file>

<file path=ppt/tags/tag50.xml><?xml version="1.0" encoding="utf-8"?>
<p:tagLst xmlns:p="http://schemas.openxmlformats.org/presentationml/2006/main">
  <p:tag name="KSO_WM_UNIT_PLACING_PICTURE_USER_VIEWPORT" val="{&quot;height&quot;:7610,&quot;width&quot;:15010}"/>
</p:tagLst>
</file>

<file path=ppt/tags/tag51.xml><?xml version="1.0" encoding="utf-8"?>
<p:tagLst xmlns:p="http://schemas.openxmlformats.org/presentationml/2006/main">
  <p:tag name="TIMING" val="|1.9"/>
</p:tagLst>
</file>

<file path=ppt/tags/tag52.xml><?xml version="1.0" encoding="utf-8"?>
<p:tagLst xmlns:p="http://schemas.openxmlformats.org/presentationml/2006/main">
  <p:tag name="TIMING" val="|1.9"/>
</p:tagLst>
</file>

<file path=ppt/tags/tag53.xml><?xml version="1.0" encoding="utf-8"?>
<p:tagLst xmlns:p="http://schemas.openxmlformats.org/presentationml/2006/main">
  <p:tag name="TIMING" val="|1.9"/>
</p:tagLst>
</file>

<file path=ppt/tags/tag54.xml><?xml version="1.0" encoding="utf-8"?>
<p:tagLst xmlns:p="http://schemas.openxmlformats.org/presentationml/2006/main">
  <p:tag name="TIMING" val="|1.9"/>
</p:tagLst>
</file>

<file path=ppt/tags/tag55.xml><?xml version="1.0" encoding="utf-8"?>
<p:tagLst xmlns:p="http://schemas.openxmlformats.org/presentationml/2006/main">
  <p:tag name="TIMING" val="|1.9"/>
</p:tagLst>
</file>

<file path=ppt/tags/tag56.xml><?xml version="1.0" encoding="utf-8"?>
<p:tagLst xmlns:p="http://schemas.openxmlformats.org/presentationml/2006/main">
  <p:tag name="TIMING" val="|1.9"/>
</p:tagLst>
</file>

<file path=ppt/tags/tag57.xml><?xml version="1.0" encoding="utf-8"?>
<p:tagLst xmlns:p="http://schemas.openxmlformats.org/presentationml/2006/main">
  <p:tag name="KSO_WM_UNIT_PLACING_PICTURE_USER_VIEWPORT" val="{&quot;height&quot;:7970,&quot;width&quot;:9030}"/>
</p:tagLst>
</file>

<file path=ppt/tags/tag58.xml><?xml version="1.0" encoding="utf-8"?>
<p:tagLst xmlns:p="http://schemas.openxmlformats.org/presentationml/2006/main">
  <p:tag name="TIMING" val="|1.9"/>
</p:tagLst>
</file>

<file path=ppt/tags/tag59.xml><?xml version="1.0" encoding="utf-8"?>
<p:tagLst xmlns:p="http://schemas.openxmlformats.org/presentationml/2006/main">
  <p:tag name="TIMING" val="|1.9"/>
</p:tagLst>
</file>

<file path=ppt/tags/tag6.xml><?xml version="1.0" encoding="utf-8"?>
<p:tagLst xmlns:p="http://schemas.openxmlformats.org/presentationml/2006/main">
  <p:tag name="TIMING" val="|1.9"/>
</p:tagLst>
</file>

<file path=ppt/tags/tag60.xml><?xml version="1.0" encoding="utf-8"?>
<p:tagLst xmlns:p="http://schemas.openxmlformats.org/presentationml/2006/main">
  <p:tag name="TIMING" val="|1.9"/>
</p:tagLst>
</file>

<file path=ppt/tags/tag61.xml><?xml version="1.0" encoding="utf-8"?>
<p:tagLst xmlns:p="http://schemas.openxmlformats.org/presentationml/2006/main">
  <p:tag name="TIMING" val="|1.9"/>
</p:tagLst>
</file>

<file path=ppt/tags/tag62.xml><?xml version="1.0" encoding="utf-8"?>
<p:tagLst xmlns:p="http://schemas.openxmlformats.org/presentationml/2006/main">
  <p:tag name="TIMING" val="|1.9"/>
</p:tagLst>
</file>

<file path=ppt/tags/tag63.xml><?xml version="1.0" encoding="utf-8"?>
<p:tagLst xmlns:p="http://schemas.openxmlformats.org/presentationml/2006/main">
  <p:tag name="TIMING" val="|1.9"/>
</p:tagLst>
</file>

<file path=ppt/tags/tag64.xml><?xml version="1.0" encoding="utf-8"?>
<p:tagLst xmlns:p="http://schemas.openxmlformats.org/presentationml/2006/main">
  <p:tag name="TIMING" val="|1.9"/>
</p:tagLst>
</file>

<file path=ppt/tags/tag65.xml><?xml version="1.0" encoding="utf-8"?>
<p:tagLst xmlns:p="http://schemas.openxmlformats.org/presentationml/2006/main">
  <p:tag name="TIMING" val="|1.9"/>
</p:tagLst>
</file>

<file path=ppt/tags/tag66.xml><?xml version="1.0" encoding="utf-8"?>
<p:tagLst xmlns:p="http://schemas.openxmlformats.org/presentationml/2006/main">
  <p:tag name="TIMING" val="|1.9"/>
</p:tagLst>
</file>

<file path=ppt/tags/tag7.xml><?xml version="1.0" encoding="utf-8"?>
<p:tagLst xmlns:p="http://schemas.openxmlformats.org/presentationml/2006/main">
  <p:tag name="TIMING" val="|1.9"/>
</p:tagLst>
</file>

<file path=ppt/tags/tag8.xml><?xml version="1.0" encoding="utf-8"?>
<p:tagLst xmlns:p="http://schemas.openxmlformats.org/presentationml/2006/main">
  <p:tag name="TIMING" val="|1.9"/>
</p:tagLst>
</file>

<file path=ppt/tags/tag9.xml><?xml version="1.0" encoding="utf-8"?>
<p:tagLst xmlns:p="http://schemas.openxmlformats.org/presentationml/2006/main">
  <p:tag name="TIMING" val="|1.9"/>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11386</Words>
  <Application>WPS 演示</Application>
  <PresentationFormat>全屏显示(4:3)</PresentationFormat>
  <Paragraphs>758</Paragraphs>
  <Slides>62</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44</vt:i4>
      </vt:variant>
      <vt:variant>
        <vt:lpstr>幻灯片标题</vt:lpstr>
      </vt:variant>
      <vt:variant>
        <vt:i4>62</vt:i4>
      </vt:variant>
    </vt:vector>
  </HeadingPairs>
  <TitlesOfParts>
    <vt:vector size="117" baseType="lpstr">
      <vt:lpstr>Arial</vt:lpstr>
      <vt:lpstr>宋体</vt:lpstr>
      <vt:lpstr>Wingdings</vt:lpstr>
      <vt:lpstr>隶书</vt:lpstr>
      <vt:lpstr>楷体</vt:lpstr>
      <vt:lpstr>Wingdings</vt:lpstr>
      <vt:lpstr>微软雅黑</vt:lpstr>
      <vt:lpstr>Arial Unicode MS</vt:lpstr>
      <vt:lpstr>Times New Roman</vt:lpstr>
      <vt:lpstr>默认设计模板</vt:lpstr>
      <vt:lpstr>1_默认设计模板</vt:lpstr>
      <vt:lpstr>Paint.Picture</vt:lpstr>
      <vt:lpstr>Paint.Picture</vt:lpstr>
      <vt:lpstr>Paint.Picture</vt:lpstr>
      <vt:lpstr>Paint.Picture</vt:lpstr>
      <vt:lpstr>SmartDraw.2</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Equation.DSMT4</vt:lpstr>
      <vt:lpstr>Equation.DSMT4</vt:lpstr>
      <vt:lpstr>Equation.DSMT4</vt:lpstr>
      <vt:lpstr>Equation.DSMT4</vt:lpstr>
      <vt:lpstr>Equation.DSMT4</vt:lpstr>
      <vt:lpstr>Paint.Picture</vt:lpstr>
      <vt:lpstr>Equation.DSMT4</vt:lpstr>
      <vt:lpstr>Equation.DSMT4</vt:lpstr>
      <vt:lpstr>Equation.DSMT4</vt:lpstr>
      <vt:lpstr>Equation.DSMT4</vt:lpstr>
      <vt:lpstr>Paint.Picture</vt:lpstr>
      <vt:lpstr>Equation.DSMT4</vt:lpstr>
      <vt:lpstr>Paint.Picture</vt:lpstr>
      <vt:lpstr>Equation.DSMT4</vt:lpstr>
      <vt:lpstr>Equation.DSMT4</vt:lpstr>
      <vt:lpstr>Equation.DSMT4</vt:lpstr>
      <vt:lpstr>Paint.Picture</vt:lpstr>
      <vt:lpstr>Paint.Picture</vt:lpstr>
      <vt:lpstr>Paint.Picture</vt:lpstr>
      <vt:lpstr>Paint.Picture</vt:lpstr>
      <vt:lpstr>Paint.Picture</vt:lpstr>
      <vt:lpstr>PSINS工具箱入门与详解</vt:lpstr>
      <vt:lpstr>PowerPoint 演示文稿</vt:lpstr>
      <vt:lpstr>1. 工具箱简介 </vt:lpstr>
      <vt:lpstr>2. 下载与安装初始化 </vt:lpstr>
      <vt:lpstr>2. 下载与安装初始化 </vt:lpstr>
      <vt:lpstr>2. 下载与安装初始化 </vt:lpstr>
      <vt:lpstr>2. 下载与安装初始化 </vt:lpstr>
      <vt:lpstr>3. 快速开始—SINS/GNSS组合导航仿真举例 </vt:lpstr>
      <vt:lpstr>3. 快速开始—SINS/GNSS组合导航仿真举例 </vt:lpstr>
      <vt:lpstr>3. 快速开始—SINS/GNSS组合导航仿真举例 </vt:lpstr>
      <vt:lpstr>4. 习惯约定与常用变量符号</vt:lpstr>
      <vt:lpstr>4. 习惯约定与常用变量符号</vt:lpstr>
      <vt:lpstr>4. 习惯约定与常用变量符号</vt:lpstr>
      <vt:lpstr>4. 习惯约定与常用变量符号</vt:lpstr>
      <vt:lpstr>5. 导入数据文件与数据提取转换</vt:lpstr>
      <vt:lpstr>5. 导入数据文件与数据提取转换</vt:lpstr>
      <vt:lpstr>6. 绘图显示</vt:lpstr>
      <vt:lpstr>6. 绘图显示</vt:lpstr>
      <vt:lpstr>6. 绘图显示</vt:lpstr>
      <vt:lpstr>6. 绘图显示</vt:lpstr>
      <vt:lpstr>7. 姿态阵/姿态四元数/欧拉角/等效旋转矢量之间转换</vt:lpstr>
      <vt:lpstr>8. 运动轨迹与惯性器件信息生成仿真</vt:lpstr>
      <vt:lpstr>8. 运动轨迹与惯性器件信息生成仿真</vt:lpstr>
      <vt:lpstr>8. 运动轨迹与惯性器件信息生成仿真</vt:lpstr>
      <vt:lpstr>8. 运动轨迹与惯性器件信息生成仿真</vt:lpstr>
      <vt:lpstr>9. 惯性器件误差模拟与分析</vt:lpstr>
      <vt:lpstr>9. 惯性器件误差模拟与分析</vt:lpstr>
      <vt:lpstr>10. 不可交换（圆锥/划桨）误差补偿</vt:lpstr>
      <vt:lpstr>10. 不可交换（圆锥/划桨）误差补偿</vt:lpstr>
      <vt:lpstr>11. 捷联惯导更新算法</vt:lpstr>
      <vt:lpstr>11. 捷联惯导更新算法</vt:lpstr>
      <vt:lpstr>11. 捷联惯导更新算法</vt:lpstr>
      <vt:lpstr>12. 初始对准方法</vt:lpstr>
      <vt:lpstr>12. 初始对准方法</vt:lpstr>
      <vt:lpstr>12. 初始对准方法</vt:lpstr>
      <vt:lpstr>12. 初始对准方法</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14. 捷联惯导的系统级标定</vt:lpstr>
      <vt:lpstr>14. 捷联惯导的系统级标定</vt:lpstr>
      <vt:lpstr>15. C++导航库函数</vt:lpstr>
      <vt:lpstr>15. C++导航库函数</vt:lpstr>
      <vt:lpstr>15. C++导航库函数</vt:lpstr>
      <vt:lpstr>15. C++导航库函数</vt:lpstr>
      <vt:lpstr>15. C++导航库函数</vt:lpstr>
      <vt:lpstr>15. C++导航库函数</vt:lpstr>
      <vt:lpstr>15. C++导航库函数</vt:lpstr>
      <vt:lpstr>15. C++导航库函数</vt:lpstr>
      <vt:lpstr>15. C++导航库函数</vt:lpstr>
      <vt:lpstr>15. C++导航库函数</vt:lpstr>
      <vt:lpstr>15. C++导航库函数</vt:lpstr>
      <vt:lpstr>15. C++导航库函数</vt:lpstr>
      <vt:lpstr>主要参考资料：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dc:creator>
  <cp:lastModifiedBy>严恭敏</cp:lastModifiedBy>
  <cp:revision>549</cp:revision>
  <dcterms:created xsi:type="dcterms:W3CDTF">2021-04-17T08:43:00Z</dcterms:created>
  <dcterms:modified xsi:type="dcterms:W3CDTF">2021-05-16T03:14:26Z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ICV">
    <vt:lpwstr>73A8101D03FD4B1A864478BDF9F9FACA</vt:lpwstr>
  </property>
  <property fmtid="{D5CDD505-2E9C-101B-9397-08002B2CF9AE}" pid="4" name="KSOProductBuildVer">
    <vt:lpwstr>2052-11.1.0.10463</vt:lpwstr>
  </property>
</Properties>
</file>